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78" r:id="rId6"/>
    <p:sldId id="258" r:id="rId7"/>
    <p:sldId id="277" r:id="rId8"/>
    <p:sldId id="262" r:id="rId9"/>
    <p:sldId id="261" r:id="rId10"/>
    <p:sldId id="260" r:id="rId11"/>
    <p:sldId id="279" r:id="rId12"/>
    <p:sldId id="273" r:id="rId13"/>
    <p:sldId id="275" r:id="rId14"/>
    <p:sldId id="282" r:id="rId15"/>
    <p:sldId id="281" r:id="rId16"/>
    <p:sldId id="280" r:id="rId17"/>
    <p:sldId id="267" r:id="rId18"/>
    <p:sldId id="268" r:id="rId1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76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216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pos="576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CEA68BC1-0214-475A-AAEB-F2C106BEDF3D}">
      <dgm:prSet/>
      <dgm:spPr/>
      <dgm:t>
        <a:bodyPr/>
        <a:lstStyle/>
        <a:p>
          <a:pPr algn="l"/>
          <a:r>
            <a:rPr lang="en-US" dirty="0">
              <a:solidFill>
                <a:schemeClr val="tx2"/>
              </a:solidFill>
              <a:latin typeface="+mj-lt"/>
              <a:ea typeface="Calibri" charset="0"/>
              <a:cs typeface="Calibri" charset="0"/>
            </a:rPr>
            <a:t>Financial</a:t>
          </a:r>
          <a:endParaRPr lang="en-US" dirty="0">
            <a:solidFill>
              <a:schemeClr val="tx2"/>
            </a:solidFill>
            <a:latin typeface="+mj-lt"/>
          </a:endParaRPr>
        </a:p>
      </dgm:t>
    </dgm:pt>
    <dgm:pt modelId="{D39F5498-D166-4D4F-959E-220D13F281F2}" type="parTrans" cxnId="{4A7F6715-186E-49A7-B901-131CC9610C6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52D63DB-7300-43C9-9B4D-DCAB119753ED}" type="sibTrans" cxnId="{4A7F6715-186E-49A7-B901-131CC9610C6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E78410F-604C-43A6-A991-1F6A0685C76E}">
      <dgm:prSet custT="1"/>
      <dgm:spPr/>
      <dgm:t>
        <a:bodyPr lIns="182880" tIns="182880" rIns="182880" bIns="182880"/>
        <a:lstStyle/>
        <a:p>
          <a:pPr marL="0">
            <a:buFont typeface="Arial" panose="020B0604020202020204" pitchFamily="34" charset="0"/>
            <a:buNone/>
          </a:pPr>
          <a:r>
            <a: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Budget</a:t>
          </a:r>
        </a:p>
        <a:p>
          <a:pPr marL="0">
            <a:buFont typeface="Arial" panose="020B0604020202020204" pitchFamily="34" charset="0"/>
            <a:buNone/>
          </a:pPr>
          <a:endParaRPr lang="en-US" sz="1600" dirty="0">
            <a:solidFill>
              <a:schemeClr val="tx1">
                <a:lumMod val="75000"/>
                <a:lumOff val="25000"/>
              </a:schemeClr>
            </a:solidFill>
            <a:latin typeface="+mn-lt"/>
          </a:endParaRPr>
        </a:p>
        <a:p>
          <a:pPr marL="0">
            <a:buFont typeface="Arial" panose="020B0604020202020204" pitchFamily="34" charset="0"/>
            <a:buChar char="•"/>
          </a:pPr>
          <a:r>
            <a: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charset="0"/>
              <a:cs typeface="Calibri" charset="0"/>
            </a:rPr>
            <a:t>Make one decision at a time.</a:t>
          </a:r>
        </a:p>
        <a:p>
          <a:pPr marL="0">
            <a:buFont typeface="Arial" panose="020B0604020202020204" pitchFamily="34" charset="0"/>
            <a:buChar char="•"/>
          </a:pPr>
          <a:endParaRPr lang="en-US" sz="16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Calibri" charset="0"/>
            <a:cs typeface="Calibri" charset="0"/>
          </a:endParaRPr>
        </a:p>
        <a:p>
          <a:pPr marL="0">
            <a:buFont typeface="Arial" panose="020B0604020202020204" pitchFamily="34" charset="0"/>
            <a:buChar char="•"/>
          </a:pPr>
          <a:r>
            <a: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charset="0"/>
              <a:cs typeface="Calibri" charset="0"/>
            </a:rPr>
            <a:t>Track spending.</a:t>
          </a:r>
        </a:p>
        <a:p>
          <a:pPr marL="0">
            <a:buFont typeface="Arial" panose="020B0604020202020204" pitchFamily="34" charset="0"/>
            <a:buChar char="•"/>
          </a:pPr>
          <a:endParaRPr lang="en-US" sz="16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Calibri" charset="0"/>
            <a:cs typeface="Calibri" charset="0"/>
          </a:endParaRPr>
        </a:p>
        <a:p>
          <a:pPr marL="0">
            <a:buFont typeface="Arial" panose="020B0604020202020204" pitchFamily="34" charset="0"/>
            <a:buChar char="•"/>
          </a:pPr>
          <a:r>
            <a: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charset="0"/>
              <a:cs typeface="Calibri" charset="0"/>
            </a:rPr>
            <a:t>Avoid impulsive spending.</a:t>
          </a:r>
        </a:p>
        <a:p>
          <a:pPr marL="0">
            <a:buFont typeface="Arial" panose="020B0604020202020204" pitchFamily="34" charset="0"/>
            <a:buChar char="•"/>
          </a:pPr>
          <a:endParaRPr lang="en-US" sz="16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Calibri" charset="0"/>
            <a:cs typeface="Calibri" charset="0"/>
          </a:endParaRPr>
        </a:p>
        <a:p>
          <a:pPr marL="0">
            <a:buFont typeface="Arial" panose="020B0604020202020204" pitchFamily="34" charset="0"/>
            <a:buChar char="•"/>
          </a:pPr>
          <a:r>
            <a: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charset="0"/>
              <a:cs typeface="Calibri" charset="0"/>
            </a:rPr>
            <a:t>Be creative. </a:t>
          </a:r>
        </a:p>
        <a:p>
          <a:pPr marL="0">
            <a:buNone/>
          </a:pPr>
          <a:endParaRPr lang="en-US" sz="16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Calibri" charset="0"/>
            <a:cs typeface="Calibri" charset="0"/>
          </a:endParaRPr>
        </a:p>
      </dgm:t>
    </dgm:pt>
    <dgm:pt modelId="{B87758DC-95B9-415D-8FA2-3A592F03EEB6}" type="parTrans" cxnId="{E6E94786-140A-4645-ACBD-B11A56308E0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1ADE71D-3BBC-45B9-8FE7-89C53F21FB8E}" type="sibTrans" cxnId="{E6E94786-140A-4645-ACBD-B11A56308E0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7B30C7E-2C98-474C-972A-4A9F013596F6}">
      <dgm:prSet/>
      <dgm:spPr/>
      <dgm:t>
        <a:bodyPr/>
        <a:lstStyle/>
        <a:p>
          <a:pPr algn="l"/>
          <a:r>
            <a:rPr lang="en-US" dirty="0">
              <a:solidFill>
                <a:schemeClr val="tx2"/>
              </a:solidFill>
              <a:latin typeface="+mj-lt"/>
              <a:ea typeface="Calibri" charset="0"/>
              <a:cs typeface="Calibri" charset="0"/>
            </a:rPr>
            <a:t>Grief</a:t>
          </a:r>
        </a:p>
      </dgm:t>
    </dgm:pt>
    <dgm:pt modelId="{3C56CB1B-7905-41E8-90E6-A55A14BA7821}" type="parTrans" cxnId="{13126A2F-129D-4762-93CF-9798949EB58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F14057D-1A20-4F64-A110-C77AC5F00602}" type="sibTrans" cxnId="{13126A2F-129D-4762-93CF-9798949EB58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45FF3C1-5A75-4E4C-B2B6-84B0FAC421C2}">
      <dgm:prSet custT="1"/>
      <dgm:spPr/>
      <dgm:t>
        <a:bodyPr lIns="182880" tIns="182880" rIns="182880" bIns="182880"/>
        <a:lstStyle/>
        <a:p>
          <a:pPr marL="0">
            <a:buNone/>
          </a:pPr>
          <a:r>
            <a: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charset="0"/>
              <a:cs typeface="Calibri" charset="0"/>
            </a:rPr>
            <a:t>Reach out to others.</a:t>
          </a:r>
        </a:p>
        <a:p>
          <a:pPr marL="0">
            <a:buNone/>
          </a:pPr>
          <a:endParaRPr lang="en-US" sz="16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Calibri" charset="0"/>
            <a:cs typeface="Calibri" charset="0"/>
          </a:endParaRPr>
        </a:p>
        <a:p>
          <a:pPr marL="0">
            <a:buNone/>
          </a:pPr>
          <a:r>
            <a: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charset="0"/>
              <a:cs typeface="Calibri" charset="0"/>
            </a:rPr>
            <a:t>Honor those I have lost.</a:t>
          </a:r>
        </a:p>
        <a:p>
          <a:pPr marL="0">
            <a:buNone/>
          </a:pPr>
          <a:endParaRPr lang="en-US" sz="16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Calibri" charset="0"/>
            <a:cs typeface="Calibri" charset="0"/>
          </a:endParaRPr>
        </a:p>
        <a:p>
          <a:pPr marL="0">
            <a:buNone/>
          </a:pPr>
          <a:r>
            <a: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charset="0"/>
              <a:cs typeface="Calibri" charset="0"/>
            </a:rPr>
            <a:t>Know that it is normal to feel sadness.</a:t>
          </a:r>
        </a:p>
        <a:p>
          <a:pPr marL="0">
            <a:buNone/>
          </a:pPr>
          <a:r>
            <a: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charset="0"/>
              <a:cs typeface="Calibri" charset="0"/>
            </a:rPr>
            <a:t> </a:t>
          </a:r>
        </a:p>
        <a:p>
          <a:pPr marL="0">
            <a:buNone/>
          </a:pPr>
          <a:r>
            <a: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charset="0"/>
              <a:cs typeface="Calibri" charset="0"/>
            </a:rPr>
            <a:t>Avoid unstructured time.</a:t>
          </a:r>
        </a:p>
        <a:p>
          <a:pPr marL="0">
            <a:buNone/>
          </a:pPr>
          <a:endParaRPr lang="en-US" sz="16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Calibri" charset="0"/>
            <a:cs typeface="Calibri" charset="0"/>
          </a:endParaRPr>
        </a:p>
        <a:p>
          <a:pPr marL="0">
            <a:buNone/>
          </a:pPr>
          <a:r>
            <a: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charset="0"/>
              <a:cs typeface="Calibri" charset="0"/>
            </a:rPr>
            <a:t>Notice gratitude.</a:t>
          </a:r>
        </a:p>
        <a:p>
          <a:pPr marL="0">
            <a:buNone/>
          </a:pPr>
          <a:endParaRPr lang="en-US" sz="16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Calibri" charset="0"/>
            <a:cs typeface="Calibri" charset="0"/>
          </a:endParaRPr>
        </a:p>
        <a:p>
          <a:pPr marL="0">
            <a:buNone/>
          </a:pPr>
          <a:r>
            <a: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charset="0"/>
              <a:cs typeface="Calibri" charset="0"/>
            </a:rPr>
            <a:t>Get professional help, if needed. </a:t>
          </a:r>
        </a:p>
      </dgm:t>
    </dgm:pt>
    <dgm:pt modelId="{34A81C80-FF70-48EA-B442-BDB1EF403754}" type="parTrans" cxnId="{D6AF6FC0-4B56-4246-AC09-69D41F1CFC6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B9815BA-8A8F-4251-B182-AD39A4FE26DD}" type="sibTrans" cxnId="{D6AF6FC0-4B56-4246-AC09-69D41F1CFC6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A954AA6-C6B0-4271-8792-CCCE30CE7D69}">
      <dgm:prSet/>
      <dgm:spPr/>
      <dgm:t>
        <a:bodyPr/>
        <a:lstStyle/>
        <a:p>
          <a:pPr algn="l"/>
          <a:r>
            <a:rPr lang="en-US" dirty="0">
              <a:solidFill>
                <a:schemeClr val="tx2"/>
              </a:solidFill>
              <a:latin typeface="+mj-lt"/>
              <a:ea typeface="Calibri" charset="0"/>
              <a:cs typeface="Calibri" charset="0"/>
            </a:rPr>
            <a:t>Physical Demands</a:t>
          </a:r>
        </a:p>
      </dgm:t>
    </dgm:pt>
    <dgm:pt modelId="{81CA91A9-12C9-4000-A833-6528B617CCA1}" type="parTrans" cxnId="{61DE8435-87FC-4ED8-A1D9-A0E36224C19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635DF39-FFCE-4F67-A43A-C3F7B847830D}" type="sibTrans" cxnId="{61DE8435-87FC-4ED8-A1D9-A0E36224C19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38BD54C-88AD-40D7-AF5F-AB65EB0898A5}">
      <dgm:prSet custT="1"/>
      <dgm:spPr/>
      <dgm:t>
        <a:bodyPr lIns="182880" tIns="182880" rIns="182880" bIns="182880"/>
        <a:lstStyle/>
        <a:p>
          <a:pPr marL="0">
            <a:buNone/>
          </a:pPr>
          <a:r>
            <a: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Plan ahead.</a:t>
          </a:r>
        </a:p>
        <a:p>
          <a:pPr marL="0">
            <a:buNone/>
          </a:pPr>
          <a:endParaRPr lang="en-US" sz="1600" dirty="0">
            <a:solidFill>
              <a:schemeClr val="tx1">
                <a:lumMod val="75000"/>
                <a:lumOff val="25000"/>
              </a:schemeClr>
            </a:solidFill>
            <a:latin typeface="+mn-lt"/>
          </a:endParaRPr>
        </a:p>
        <a:p>
          <a:pPr marL="0">
            <a:buNone/>
          </a:pPr>
          <a:r>
            <a: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charset="0"/>
              <a:cs typeface="Calibri" charset="0"/>
            </a:rPr>
            <a:t>Say “no”.</a:t>
          </a:r>
        </a:p>
        <a:p>
          <a:pPr marL="0">
            <a:buNone/>
          </a:pPr>
          <a:endParaRPr lang="en-US" sz="16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Calibri" charset="0"/>
            <a:cs typeface="Calibri" charset="0"/>
          </a:endParaRPr>
        </a:p>
        <a:p>
          <a:pPr marL="0">
            <a:buNone/>
          </a:pPr>
          <a:r>
            <a: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charset="0"/>
              <a:cs typeface="Calibri" charset="0"/>
            </a:rPr>
            <a:t>Prioritize sleep.</a:t>
          </a:r>
        </a:p>
        <a:p>
          <a:pPr marL="0">
            <a:buNone/>
          </a:pPr>
          <a:endParaRPr lang="en-US" sz="16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Calibri" charset="0"/>
            <a:cs typeface="Calibri" charset="0"/>
          </a:endParaRPr>
        </a:p>
        <a:p>
          <a:pPr marL="0">
            <a:buNone/>
          </a:pPr>
          <a:r>
            <a: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charset="0"/>
              <a:cs typeface="Calibri" charset="0"/>
            </a:rPr>
            <a:t>Maintain routine (</a:t>
          </a:r>
          <a:r>
            <a: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charset="0"/>
              <a:cs typeface="Calibri" charset="0"/>
              <a:sym typeface="Wingdings" panose="05000000000000000000" pitchFamily="2" charset="2"/>
            </a:rPr>
            <a:t>).</a:t>
          </a:r>
        </a:p>
        <a:p>
          <a:pPr marL="0">
            <a:buNone/>
          </a:pPr>
          <a:endParaRPr lang="en-US" sz="16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Calibri" charset="0"/>
            <a:cs typeface="Calibri" charset="0"/>
            <a:sym typeface="Wingdings" panose="05000000000000000000" pitchFamily="2" charset="2"/>
          </a:endParaRPr>
        </a:p>
        <a:p>
          <a:pPr marL="0">
            <a:buNone/>
          </a:pPr>
          <a:r>
            <a: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charset="0"/>
              <a:cs typeface="Calibri" charset="0"/>
              <a:sym typeface="Wingdings" panose="05000000000000000000" pitchFamily="2" charset="2"/>
            </a:rPr>
            <a:t>Use relaxation skills.</a:t>
          </a:r>
        </a:p>
        <a:p>
          <a:pPr marL="0">
            <a:buNone/>
          </a:pPr>
          <a:endParaRPr lang="en-US" sz="16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Calibri" charset="0"/>
            <a:cs typeface="Calibri" charset="0"/>
            <a:sym typeface="Wingdings" panose="05000000000000000000" pitchFamily="2" charset="2"/>
          </a:endParaRPr>
        </a:p>
        <a:p>
          <a:pPr marL="0">
            <a:buNone/>
          </a:pPr>
          <a:r>
            <a: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charset="0"/>
              <a:cs typeface="Calibri" charset="0"/>
            </a:rPr>
            <a:t>Go outside.</a:t>
          </a:r>
        </a:p>
        <a:p>
          <a:pPr marL="0">
            <a:buNone/>
          </a:pPr>
          <a:endParaRPr lang="en-US" sz="16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Calibri" charset="0"/>
            <a:cs typeface="Calibri" charset="0"/>
          </a:endParaRPr>
        </a:p>
      </dgm:t>
    </dgm:pt>
    <dgm:pt modelId="{FD106F30-FED7-4A4D-9063-A51FC1861B8D}" type="parTrans" cxnId="{122438FB-0EB1-4DC7-B97A-C5EDE323632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5AC6457-3C00-4583-9061-8DA5017D63FF}" type="sibTrans" cxnId="{122438FB-0EB1-4DC7-B97A-C5EDE323632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E1BD5C7-7E98-4E9C-980A-6231C710F86D}">
      <dgm:prSet/>
      <dgm:spPr/>
      <dgm:t>
        <a:bodyPr/>
        <a:lstStyle/>
        <a:p>
          <a:pPr algn="l"/>
          <a:r>
            <a:rPr lang="en-US" dirty="0">
              <a:solidFill>
                <a:schemeClr val="tx2"/>
              </a:solidFill>
              <a:latin typeface="+mj-lt"/>
              <a:ea typeface="Calibri" charset="0"/>
              <a:cs typeface="Calibri" charset="0"/>
            </a:rPr>
            <a:t>Unrealistic Expectations</a:t>
          </a:r>
        </a:p>
      </dgm:t>
    </dgm:pt>
    <dgm:pt modelId="{63D0BD99-D324-4743-A063-0F16264E6A03}" type="parTrans" cxnId="{F291143C-5080-4FD6-BEEA-B126FBAFEC7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DC49242-DD3A-494A-A4AF-E750AD6D3DAB}" type="sibTrans" cxnId="{F291143C-5080-4FD6-BEEA-B126FBAFEC7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0B60079-4AAF-49AC-8F08-8A2DFAEE29DB}">
      <dgm:prSet custT="1"/>
      <dgm:spPr/>
      <dgm:t>
        <a:bodyPr lIns="182880" tIns="182880" rIns="182880" bIns="182880"/>
        <a:lstStyle/>
        <a:p>
          <a:pPr marL="0">
            <a:buNone/>
          </a:pPr>
          <a:r>
            <a: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No celebration is “perfect”.</a:t>
          </a:r>
        </a:p>
        <a:p>
          <a:pPr marL="0">
            <a:buNone/>
          </a:pPr>
          <a:endParaRPr lang="en-US" sz="1600" dirty="0">
            <a:solidFill>
              <a:schemeClr val="tx1">
                <a:lumMod val="75000"/>
                <a:lumOff val="25000"/>
              </a:schemeClr>
            </a:solidFill>
            <a:latin typeface="+mn-lt"/>
          </a:endParaRPr>
        </a:p>
        <a:p>
          <a:pPr marL="0">
            <a:buNone/>
          </a:pPr>
          <a:r>
            <a: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charset="0"/>
              <a:cs typeface="Calibri" charset="0"/>
            </a:rPr>
            <a:t>Maintain social connection.</a:t>
          </a:r>
        </a:p>
        <a:p>
          <a:pPr marL="0">
            <a:buNone/>
          </a:pPr>
          <a:endParaRPr lang="en-US" sz="16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Calibri" charset="0"/>
            <a:cs typeface="Calibri" charset="0"/>
          </a:endParaRPr>
        </a:p>
        <a:p>
          <a:pPr marL="0">
            <a:buNone/>
          </a:pPr>
          <a:r>
            <a: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charset="0"/>
              <a:cs typeface="Calibri" charset="0"/>
            </a:rPr>
            <a:t>Know my values.</a:t>
          </a:r>
        </a:p>
        <a:p>
          <a:pPr marL="0">
            <a:buNone/>
          </a:pPr>
          <a:endParaRPr lang="en-US" sz="16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Calibri" charset="0"/>
            <a:cs typeface="Calibri" charset="0"/>
          </a:endParaRPr>
        </a:p>
        <a:p>
          <a:pPr marL="0">
            <a:buNone/>
          </a:pPr>
          <a:r>
            <a: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charset="0"/>
              <a:cs typeface="Calibri" charset="0"/>
            </a:rPr>
            <a:t>Be patient with myself.</a:t>
          </a:r>
        </a:p>
        <a:p>
          <a:pPr marL="0">
            <a:buNone/>
          </a:pPr>
          <a:endParaRPr lang="en-US" sz="16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Calibri" charset="0"/>
            <a:cs typeface="Calibri" charset="0"/>
          </a:endParaRPr>
        </a:p>
        <a:p>
          <a:pPr marL="0">
            <a:buNone/>
          </a:pPr>
          <a:r>
            <a: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charset="0"/>
              <a:cs typeface="Calibri" charset="0"/>
            </a:rPr>
            <a:t>Volunteer</a:t>
          </a:r>
        </a:p>
      </dgm:t>
    </dgm:pt>
    <dgm:pt modelId="{94E190C2-DE76-4E92-9B8B-12C8AC85398D}" type="parTrans" cxnId="{DA65D739-98AB-49B5-B28F-78D06B43157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3783AFC-A7BD-4A0E-8A53-49FBB33EB50F}" type="sibTrans" cxnId="{DA65D739-98AB-49B5-B28F-78D06B43157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17788B4-4702-452B-A9BF-BD370AC7C91D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</dgm:pt>
    <dgm:pt modelId="{54C7622E-B3EE-4BFC-B751-4B261C400F01}" type="pres">
      <dgm:prSet presAssocID="{CEA68BC1-0214-475A-AAEB-F2C106BEDF3D}" presName="composite" presStyleCnt="0"/>
      <dgm:spPr/>
    </dgm:pt>
    <dgm:pt modelId="{80A1A6DF-0273-4C9F-A1CF-A320F9DB6FD1}" type="pres">
      <dgm:prSet presAssocID="{CEA68BC1-0214-475A-AAEB-F2C106BEDF3D}" presName="parTx" presStyleLbl="alignNode1" presStyleIdx="0" presStyleCnt="4">
        <dgm:presLayoutVars>
          <dgm:chMax val="0"/>
          <dgm:chPref val="0"/>
        </dgm:presLayoutVars>
      </dgm:prSet>
      <dgm:spPr/>
    </dgm:pt>
    <dgm:pt modelId="{910C52EF-D1F5-4581-A150-24B263AF9343}" type="pres">
      <dgm:prSet presAssocID="{CEA68BC1-0214-475A-AAEB-F2C106BEDF3D}" presName="desTx" presStyleLbl="alignAccFollowNode1" presStyleIdx="0" presStyleCnt="4" custScaleX="99866" custLinFactNeighborX="-330" custLinFactNeighborY="119">
        <dgm:presLayoutVars/>
      </dgm:prSet>
      <dgm:spPr/>
    </dgm:pt>
    <dgm:pt modelId="{06DEF15E-2A95-4424-9CA3-93FFF5A22F97}" type="pres">
      <dgm:prSet presAssocID="{D52D63DB-7300-43C9-9B4D-DCAB119753ED}" presName="space" presStyleCnt="0"/>
      <dgm:spPr/>
    </dgm:pt>
    <dgm:pt modelId="{0D1CB9BF-C612-4FA5-A8ED-CBAA77D93857}" type="pres">
      <dgm:prSet presAssocID="{57B30C7E-2C98-474C-972A-4A9F013596F6}" presName="composite" presStyleCnt="0"/>
      <dgm:spPr/>
    </dgm:pt>
    <dgm:pt modelId="{1F484571-9C36-4EBC-94E8-740ECF59A9E8}" type="pres">
      <dgm:prSet presAssocID="{57B30C7E-2C98-474C-972A-4A9F013596F6}" presName="parTx" presStyleLbl="alignNode1" presStyleIdx="1" presStyleCnt="4">
        <dgm:presLayoutVars>
          <dgm:chMax val="0"/>
          <dgm:chPref val="0"/>
        </dgm:presLayoutVars>
      </dgm:prSet>
      <dgm:spPr/>
    </dgm:pt>
    <dgm:pt modelId="{8382FB71-379A-4A42-BEC2-AAF439B565D5}" type="pres">
      <dgm:prSet presAssocID="{57B30C7E-2C98-474C-972A-4A9F013596F6}" presName="desTx" presStyleLbl="alignAccFollowNode1" presStyleIdx="1" presStyleCnt="4">
        <dgm:presLayoutVars/>
      </dgm:prSet>
      <dgm:spPr/>
    </dgm:pt>
    <dgm:pt modelId="{CEAD898F-DA15-46A5-A07C-10D30E78B5E8}" type="pres">
      <dgm:prSet presAssocID="{7F14057D-1A20-4F64-A110-C77AC5F00602}" presName="space" presStyleCnt="0"/>
      <dgm:spPr/>
    </dgm:pt>
    <dgm:pt modelId="{BEA164EE-1450-4AEB-9527-4E22FBF3C1A8}" type="pres">
      <dgm:prSet presAssocID="{0A954AA6-C6B0-4271-8792-CCCE30CE7D69}" presName="composite" presStyleCnt="0"/>
      <dgm:spPr/>
    </dgm:pt>
    <dgm:pt modelId="{6B33ABE5-CEF1-4B39-82C3-F1FC644C0A8F}" type="pres">
      <dgm:prSet presAssocID="{0A954AA6-C6B0-4271-8792-CCCE30CE7D69}" presName="parTx" presStyleLbl="alignNode1" presStyleIdx="2" presStyleCnt="4">
        <dgm:presLayoutVars>
          <dgm:chMax val="0"/>
          <dgm:chPref val="0"/>
        </dgm:presLayoutVars>
      </dgm:prSet>
      <dgm:spPr/>
    </dgm:pt>
    <dgm:pt modelId="{D49AD3F7-B2B6-4709-A43B-C22DEB981B39}" type="pres">
      <dgm:prSet presAssocID="{0A954AA6-C6B0-4271-8792-CCCE30CE7D69}" presName="desTx" presStyleLbl="alignAccFollowNode1" presStyleIdx="2" presStyleCnt="4">
        <dgm:presLayoutVars/>
      </dgm:prSet>
      <dgm:spPr/>
    </dgm:pt>
    <dgm:pt modelId="{C83CA8A9-5873-4873-B14F-2F0E7FB2ABCC}" type="pres">
      <dgm:prSet presAssocID="{7635DF39-FFCE-4F67-A43A-C3F7B847830D}" presName="space" presStyleCnt="0"/>
      <dgm:spPr/>
    </dgm:pt>
    <dgm:pt modelId="{952DF76F-9AB8-4BB6-B004-372FA36D16E3}" type="pres">
      <dgm:prSet presAssocID="{1E1BD5C7-7E98-4E9C-980A-6231C710F86D}" presName="composite" presStyleCnt="0"/>
      <dgm:spPr/>
    </dgm:pt>
    <dgm:pt modelId="{4AE355A7-3A54-47B1-8CB5-F35120F77B1B}" type="pres">
      <dgm:prSet presAssocID="{1E1BD5C7-7E98-4E9C-980A-6231C710F86D}" presName="parTx" presStyleLbl="alignNode1" presStyleIdx="3" presStyleCnt="4">
        <dgm:presLayoutVars>
          <dgm:chMax val="0"/>
          <dgm:chPref val="0"/>
        </dgm:presLayoutVars>
      </dgm:prSet>
      <dgm:spPr/>
    </dgm:pt>
    <dgm:pt modelId="{C0A30CE6-D937-498A-8D1C-AB49CDB4AE52}" type="pres">
      <dgm:prSet presAssocID="{1E1BD5C7-7E98-4E9C-980A-6231C710F86D}" presName="desTx" presStyleLbl="alignAccFollowNode1" presStyleIdx="3" presStyleCnt="4" custLinFactNeighborX="-378" custLinFactNeighborY="-122">
        <dgm:presLayoutVars/>
      </dgm:prSet>
      <dgm:spPr/>
    </dgm:pt>
  </dgm:ptLst>
  <dgm:cxnLst>
    <dgm:cxn modelId="{4A7F6715-186E-49A7-B901-131CC9610C6D}" srcId="{0DD8915E-DC14-41D6-9BB5-F49E1C265163}" destId="{CEA68BC1-0214-475A-AAEB-F2C106BEDF3D}" srcOrd="0" destOrd="0" parTransId="{D39F5498-D166-4D4F-959E-220D13F281F2}" sibTransId="{D52D63DB-7300-43C9-9B4D-DCAB119753ED}"/>
    <dgm:cxn modelId="{88C0D421-0F9D-49BA-8817-FC936CC87FAC}" type="presOf" srcId="{B45FF3C1-5A75-4E4C-B2B6-84B0FAC421C2}" destId="{8382FB71-379A-4A42-BEC2-AAF439B565D5}" srcOrd="0" destOrd="0" presId="urn:microsoft.com/office/officeart/2016/7/layout/HorizontalActionList"/>
    <dgm:cxn modelId="{13126A2F-129D-4762-93CF-9798949EB589}" srcId="{0DD8915E-DC14-41D6-9BB5-F49E1C265163}" destId="{57B30C7E-2C98-474C-972A-4A9F013596F6}" srcOrd="1" destOrd="0" parTransId="{3C56CB1B-7905-41E8-90E6-A55A14BA7821}" sibTransId="{7F14057D-1A20-4F64-A110-C77AC5F00602}"/>
    <dgm:cxn modelId="{61DE8435-87FC-4ED8-A1D9-A0E36224C192}" srcId="{0DD8915E-DC14-41D6-9BB5-F49E1C265163}" destId="{0A954AA6-C6B0-4271-8792-CCCE30CE7D69}" srcOrd="2" destOrd="0" parTransId="{81CA91A9-12C9-4000-A833-6528B617CCA1}" sibTransId="{7635DF39-FFCE-4F67-A43A-C3F7B847830D}"/>
    <dgm:cxn modelId="{DA65D739-98AB-49B5-B28F-78D06B43157F}" srcId="{1E1BD5C7-7E98-4E9C-980A-6231C710F86D}" destId="{A0B60079-4AAF-49AC-8F08-8A2DFAEE29DB}" srcOrd="0" destOrd="0" parTransId="{94E190C2-DE76-4E92-9B8B-12C8AC85398D}" sibTransId="{B3783AFC-A7BD-4A0E-8A53-49FBB33EB50F}"/>
    <dgm:cxn modelId="{F291143C-5080-4FD6-BEEA-B126FBAFEC70}" srcId="{0DD8915E-DC14-41D6-9BB5-F49E1C265163}" destId="{1E1BD5C7-7E98-4E9C-980A-6231C710F86D}" srcOrd="3" destOrd="0" parTransId="{63D0BD99-D324-4743-A063-0F16264E6A03}" sibTransId="{BDC49242-DD3A-494A-A4AF-E750AD6D3DAB}"/>
    <dgm:cxn modelId="{7AF7564A-7BD3-438E-9B3C-14BD86824042}" type="presOf" srcId="{57B30C7E-2C98-474C-972A-4A9F013596F6}" destId="{1F484571-9C36-4EBC-94E8-740ECF59A9E8}" srcOrd="0" destOrd="0" presId="urn:microsoft.com/office/officeart/2016/7/layout/HorizontalActionList"/>
    <dgm:cxn modelId="{6AFDC150-9F77-4A36-A180-B36F17F720D5}" type="presOf" srcId="{1E1BD5C7-7E98-4E9C-980A-6231C710F86D}" destId="{4AE355A7-3A54-47B1-8CB5-F35120F77B1B}" srcOrd="0" destOrd="0" presId="urn:microsoft.com/office/officeart/2016/7/layout/HorizontalActionList"/>
    <dgm:cxn modelId="{E6E94786-140A-4645-ACBD-B11A56308E02}" srcId="{CEA68BC1-0214-475A-AAEB-F2C106BEDF3D}" destId="{6E78410F-604C-43A6-A991-1F6A0685C76E}" srcOrd="0" destOrd="0" parTransId="{B87758DC-95B9-415D-8FA2-3A592F03EEB6}" sibTransId="{81ADE71D-3BBC-45B9-8FE7-89C53F21FB8E}"/>
    <dgm:cxn modelId="{77938B8A-5AD8-4A5E-A030-55E04EAC32E6}" type="presOf" srcId="{6E78410F-604C-43A6-A991-1F6A0685C76E}" destId="{910C52EF-D1F5-4581-A150-24B263AF9343}" srcOrd="0" destOrd="0" presId="urn:microsoft.com/office/officeart/2016/7/layout/HorizontalActionList"/>
    <dgm:cxn modelId="{E440549C-0098-4200-80A6-FF88137F160F}" type="presOf" srcId="{0DD8915E-DC14-41D6-9BB5-F49E1C265163}" destId="{917788B4-4702-452B-A9BF-BD370AC7C91D}" srcOrd="0" destOrd="0" presId="urn:microsoft.com/office/officeart/2016/7/layout/HorizontalActionList"/>
    <dgm:cxn modelId="{B33405B2-B51D-4E21-BC61-F0A17B517544}" type="presOf" srcId="{A0B60079-4AAF-49AC-8F08-8A2DFAEE29DB}" destId="{C0A30CE6-D937-498A-8D1C-AB49CDB4AE52}" srcOrd="0" destOrd="0" presId="urn:microsoft.com/office/officeart/2016/7/layout/HorizontalActionList"/>
    <dgm:cxn modelId="{D6AF6FC0-4B56-4246-AC09-69D41F1CFC6B}" srcId="{57B30C7E-2C98-474C-972A-4A9F013596F6}" destId="{B45FF3C1-5A75-4E4C-B2B6-84B0FAC421C2}" srcOrd="0" destOrd="0" parTransId="{34A81C80-FF70-48EA-B442-BDB1EF403754}" sibTransId="{5B9815BA-8A8F-4251-B182-AD39A4FE26DD}"/>
    <dgm:cxn modelId="{B4983ACB-8E8C-4A2A-9B18-8617D7E17A77}" type="presOf" srcId="{838BD54C-88AD-40D7-AF5F-AB65EB0898A5}" destId="{D49AD3F7-B2B6-4709-A43B-C22DEB981B39}" srcOrd="0" destOrd="0" presId="urn:microsoft.com/office/officeart/2016/7/layout/HorizontalActionList"/>
    <dgm:cxn modelId="{9AF54BDB-DAB3-4B24-A529-369FFC39451F}" type="presOf" srcId="{0A954AA6-C6B0-4271-8792-CCCE30CE7D69}" destId="{6B33ABE5-CEF1-4B39-82C3-F1FC644C0A8F}" srcOrd="0" destOrd="0" presId="urn:microsoft.com/office/officeart/2016/7/layout/HorizontalActionList"/>
    <dgm:cxn modelId="{E3F2F5EC-16B1-4C58-9182-F30E78C8D17D}" type="presOf" srcId="{CEA68BC1-0214-475A-AAEB-F2C106BEDF3D}" destId="{80A1A6DF-0273-4C9F-A1CF-A320F9DB6FD1}" srcOrd="0" destOrd="0" presId="urn:microsoft.com/office/officeart/2016/7/layout/HorizontalActionList"/>
    <dgm:cxn modelId="{122438FB-0EB1-4DC7-B97A-C5EDE3236321}" srcId="{0A954AA6-C6B0-4271-8792-CCCE30CE7D69}" destId="{838BD54C-88AD-40D7-AF5F-AB65EB0898A5}" srcOrd="0" destOrd="0" parTransId="{FD106F30-FED7-4A4D-9063-A51FC1861B8D}" sibTransId="{C5AC6457-3C00-4583-9061-8DA5017D63FF}"/>
    <dgm:cxn modelId="{33ECD332-58AF-4E88-A500-D1240A9110AD}" type="presParOf" srcId="{917788B4-4702-452B-A9BF-BD370AC7C91D}" destId="{54C7622E-B3EE-4BFC-B751-4B261C400F01}" srcOrd="0" destOrd="0" presId="urn:microsoft.com/office/officeart/2016/7/layout/HorizontalActionList"/>
    <dgm:cxn modelId="{235818C5-3573-4908-AEE0-3A7896555462}" type="presParOf" srcId="{54C7622E-B3EE-4BFC-B751-4B261C400F01}" destId="{80A1A6DF-0273-4C9F-A1CF-A320F9DB6FD1}" srcOrd="0" destOrd="0" presId="urn:microsoft.com/office/officeart/2016/7/layout/HorizontalActionList"/>
    <dgm:cxn modelId="{33438145-C485-436C-AD90-2BC58FD45BD2}" type="presParOf" srcId="{54C7622E-B3EE-4BFC-B751-4B261C400F01}" destId="{910C52EF-D1F5-4581-A150-24B263AF9343}" srcOrd="1" destOrd="0" presId="urn:microsoft.com/office/officeart/2016/7/layout/HorizontalActionList"/>
    <dgm:cxn modelId="{0EA76779-6AA3-4942-8892-7B9CDEB74548}" type="presParOf" srcId="{917788B4-4702-452B-A9BF-BD370AC7C91D}" destId="{06DEF15E-2A95-4424-9CA3-93FFF5A22F97}" srcOrd="1" destOrd="0" presId="urn:microsoft.com/office/officeart/2016/7/layout/HorizontalActionList"/>
    <dgm:cxn modelId="{57A61824-4682-4CED-A1C9-A568972EE94D}" type="presParOf" srcId="{917788B4-4702-452B-A9BF-BD370AC7C91D}" destId="{0D1CB9BF-C612-4FA5-A8ED-CBAA77D93857}" srcOrd="2" destOrd="0" presId="urn:microsoft.com/office/officeart/2016/7/layout/HorizontalActionList"/>
    <dgm:cxn modelId="{7A2FA531-FB20-457D-BFF0-44C485415D15}" type="presParOf" srcId="{0D1CB9BF-C612-4FA5-A8ED-CBAA77D93857}" destId="{1F484571-9C36-4EBC-94E8-740ECF59A9E8}" srcOrd="0" destOrd="0" presId="urn:microsoft.com/office/officeart/2016/7/layout/HorizontalActionList"/>
    <dgm:cxn modelId="{9BCEDA81-6667-4C17-AFA8-2C42082BF207}" type="presParOf" srcId="{0D1CB9BF-C612-4FA5-A8ED-CBAA77D93857}" destId="{8382FB71-379A-4A42-BEC2-AAF439B565D5}" srcOrd="1" destOrd="0" presId="urn:microsoft.com/office/officeart/2016/7/layout/HorizontalActionList"/>
    <dgm:cxn modelId="{5A057344-D843-4EDB-84B0-60D5D1347B9F}" type="presParOf" srcId="{917788B4-4702-452B-A9BF-BD370AC7C91D}" destId="{CEAD898F-DA15-46A5-A07C-10D30E78B5E8}" srcOrd="3" destOrd="0" presId="urn:microsoft.com/office/officeart/2016/7/layout/HorizontalActionList"/>
    <dgm:cxn modelId="{8508FC8E-9136-4A97-9AA3-FFDDDB3B40AE}" type="presParOf" srcId="{917788B4-4702-452B-A9BF-BD370AC7C91D}" destId="{BEA164EE-1450-4AEB-9527-4E22FBF3C1A8}" srcOrd="4" destOrd="0" presId="urn:microsoft.com/office/officeart/2016/7/layout/HorizontalActionList"/>
    <dgm:cxn modelId="{657D2BC0-01E3-4AB6-A185-AF8A8BDB41EA}" type="presParOf" srcId="{BEA164EE-1450-4AEB-9527-4E22FBF3C1A8}" destId="{6B33ABE5-CEF1-4B39-82C3-F1FC644C0A8F}" srcOrd="0" destOrd="0" presId="urn:microsoft.com/office/officeart/2016/7/layout/HorizontalActionList"/>
    <dgm:cxn modelId="{D58411C6-0DF5-4662-9901-DA23240E83B9}" type="presParOf" srcId="{BEA164EE-1450-4AEB-9527-4E22FBF3C1A8}" destId="{D49AD3F7-B2B6-4709-A43B-C22DEB981B39}" srcOrd="1" destOrd="0" presId="urn:microsoft.com/office/officeart/2016/7/layout/HorizontalActionList"/>
    <dgm:cxn modelId="{3F6A4F5F-E2A5-4931-86E6-12BB70DD5E96}" type="presParOf" srcId="{917788B4-4702-452B-A9BF-BD370AC7C91D}" destId="{C83CA8A9-5873-4873-B14F-2F0E7FB2ABCC}" srcOrd="5" destOrd="0" presId="urn:microsoft.com/office/officeart/2016/7/layout/HorizontalActionList"/>
    <dgm:cxn modelId="{4C32C92D-DDF9-49A1-AF89-0235CF9C71B7}" type="presParOf" srcId="{917788B4-4702-452B-A9BF-BD370AC7C91D}" destId="{952DF76F-9AB8-4BB6-B004-372FA36D16E3}" srcOrd="6" destOrd="0" presId="urn:microsoft.com/office/officeart/2016/7/layout/HorizontalActionList"/>
    <dgm:cxn modelId="{57417539-B51B-4234-AEE5-F533ECC107BB}" type="presParOf" srcId="{952DF76F-9AB8-4BB6-B004-372FA36D16E3}" destId="{4AE355A7-3A54-47B1-8CB5-F35120F77B1B}" srcOrd="0" destOrd="0" presId="urn:microsoft.com/office/officeart/2016/7/layout/HorizontalActionList"/>
    <dgm:cxn modelId="{17742994-33B7-461E-8138-938D77B15D79}" type="presParOf" srcId="{952DF76F-9AB8-4BB6-B004-372FA36D16E3}" destId="{C0A30CE6-D937-498A-8D1C-AB49CDB4AE52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1A6DF-0273-4C9F-A1CF-A320F9DB6FD1}">
      <dsp:nvSpPr>
        <dsp:cNvPr id="0" name=""/>
        <dsp:cNvSpPr/>
      </dsp:nvSpPr>
      <dsp:spPr>
        <a:xfrm>
          <a:off x="6879" y="206191"/>
          <a:ext cx="2617731" cy="78531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859" tIns="206859" rIns="206859" bIns="20685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2"/>
              </a:solidFill>
              <a:latin typeface="+mj-lt"/>
              <a:ea typeface="Calibri" charset="0"/>
              <a:cs typeface="Calibri" charset="0"/>
            </a:rPr>
            <a:t>Financial</a:t>
          </a:r>
          <a:endParaRPr lang="en-US" sz="1600" kern="1200" dirty="0">
            <a:solidFill>
              <a:schemeClr val="tx2"/>
            </a:solidFill>
            <a:latin typeface="+mj-lt"/>
          </a:endParaRPr>
        </a:p>
      </dsp:txBody>
      <dsp:txXfrm>
        <a:off x="6879" y="206191"/>
        <a:ext cx="2617731" cy="785319"/>
      </dsp:txXfrm>
    </dsp:sp>
    <dsp:sp modelId="{910C52EF-D1F5-4581-A150-24B263AF9343}">
      <dsp:nvSpPr>
        <dsp:cNvPr id="0" name=""/>
        <dsp:cNvSpPr/>
      </dsp:nvSpPr>
      <dsp:spPr>
        <a:xfrm>
          <a:off x="3" y="996628"/>
          <a:ext cx="2610720" cy="43007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Budget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  <a:latin typeface="+mn-lt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charset="0"/>
              <a:cs typeface="Calibri" charset="0"/>
            </a:rPr>
            <a:t>Make one decision at a time.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Calibri" charset="0"/>
            <a:cs typeface="Calibri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charset="0"/>
              <a:cs typeface="Calibri" charset="0"/>
            </a:rPr>
            <a:t>Track spending.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Calibri" charset="0"/>
            <a:cs typeface="Calibri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charset="0"/>
              <a:cs typeface="Calibri" charset="0"/>
            </a:rPr>
            <a:t>Avoid impulsive spending.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Calibri" charset="0"/>
            <a:cs typeface="Calibri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charset="0"/>
              <a:cs typeface="Calibri" charset="0"/>
            </a:rPr>
            <a:t>Be creative.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Calibri" charset="0"/>
            <a:cs typeface="Calibri" charset="0"/>
          </a:endParaRPr>
        </a:p>
      </dsp:txBody>
      <dsp:txXfrm>
        <a:off x="3" y="996628"/>
        <a:ext cx="2610720" cy="4300729"/>
      </dsp:txXfrm>
    </dsp:sp>
    <dsp:sp modelId="{1F484571-9C36-4EBC-94E8-740ECF59A9E8}">
      <dsp:nvSpPr>
        <dsp:cNvPr id="0" name=""/>
        <dsp:cNvSpPr/>
      </dsp:nvSpPr>
      <dsp:spPr>
        <a:xfrm>
          <a:off x="2732505" y="206191"/>
          <a:ext cx="2617731" cy="78531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859" tIns="206859" rIns="206859" bIns="20685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2"/>
              </a:solidFill>
              <a:latin typeface="+mj-lt"/>
              <a:ea typeface="Calibri" charset="0"/>
              <a:cs typeface="Calibri" charset="0"/>
            </a:rPr>
            <a:t>Grief</a:t>
          </a:r>
        </a:p>
      </dsp:txBody>
      <dsp:txXfrm>
        <a:off x="2732505" y="206191"/>
        <a:ext cx="2617731" cy="785319"/>
      </dsp:txXfrm>
    </dsp:sp>
    <dsp:sp modelId="{8382FB71-379A-4A42-BEC2-AAF439B565D5}">
      <dsp:nvSpPr>
        <dsp:cNvPr id="0" name=""/>
        <dsp:cNvSpPr/>
      </dsp:nvSpPr>
      <dsp:spPr>
        <a:xfrm>
          <a:off x="2732505" y="991510"/>
          <a:ext cx="2617731" cy="43007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charset="0"/>
              <a:cs typeface="Calibri" charset="0"/>
            </a:rPr>
            <a:t>Reach out to others.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Calibri" charset="0"/>
            <a:cs typeface="Calibri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charset="0"/>
              <a:cs typeface="Calibri" charset="0"/>
            </a:rPr>
            <a:t>Honor those I have lost.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Calibri" charset="0"/>
            <a:cs typeface="Calibri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charset="0"/>
              <a:cs typeface="Calibri" charset="0"/>
            </a:rPr>
            <a:t>Know that it is normal to feel sadness.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charset="0"/>
              <a:cs typeface="Calibri" charset="0"/>
            </a:rPr>
            <a:t>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charset="0"/>
              <a:cs typeface="Calibri" charset="0"/>
            </a:rPr>
            <a:t>Avoid unstructured time.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Calibri" charset="0"/>
            <a:cs typeface="Calibri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charset="0"/>
              <a:cs typeface="Calibri" charset="0"/>
            </a:rPr>
            <a:t>Notice gratitude.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Calibri" charset="0"/>
            <a:cs typeface="Calibri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charset="0"/>
              <a:cs typeface="Calibri" charset="0"/>
            </a:rPr>
            <a:t>Get professional help, if needed. </a:t>
          </a:r>
        </a:p>
      </dsp:txBody>
      <dsp:txXfrm>
        <a:off x="2732505" y="991510"/>
        <a:ext cx="2617731" cy="4300729"/>
      </dsp:txXfrm>
    </dsp:sp>
    <dsp:sp modelId="{6B33ABE5-CEF1-4B39-82C3-F1FC644C0A8F}">
      <dsp:nvSpPr>
        <dsp:cNvPr id="0" name=""/>
        <dsp:cNvSpPr/>
      </dsp:nvSpPr>
      <dsp:spPr>
        <a:xfrm>
          <a:off x="5458131" y="206191"/>
          <a:ext cx="2617731" cy="78531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859" tIns="206859" rIns="206859" bIns="20685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2"/>
              </a:solidFill>
              <a:latin typeface="+mj-lt"/>
              <a:ea typeface="Calibri" charset="0"/>
              <a:cs typeface="Calibri" charset="0"/>
            </a:rPr>
            <a:t>Physical Demands</a:t>
          </a:r>
        </a:p>
      </dsp:txBody>
      <dsp:txXfrm>
        <a:off x="5458131" y="206191"/>
        <a:ext cx="2617731" cy="785319"/>
      </dsp:txXfrm>
    </dsp:sp>
    <dsp:sp modelId="{D49AD3F7-B2B6-4709-A43B-C22DEB981B39}">
      <dsp:nvSpPr>
        <dsp:cNvPr id="0" name=""/>
        <dsp:cNvSpPr/>
      </dsp:nvSpPr>
      <dsp:spPr>
        <a:xfrm>
          <a:off x="5458131" y="991510"/>
          <a:ext cx="2617731" cy="43007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Plan ahead.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  <a:latin typeface="+mn-lt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charset="0"/>
              <a:cs typeface="Calibri" charset="0"/>
            </a:rPr>
            <a:t>Say “no”.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Calibri" charset="0"/>
            <a:cs typeface="Calibri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charset="0"/>
              <a:cs typeface="Calibri" charset="0"/>
            </a:rPr>
            <a:t>Prioritize sleep.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Calibri" charset="0"/>
            <a:cs typeface="Calibri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charset="0"/>
              <a:cs typeface="Calibri" charset="0"/>
            </a:rPr>
            <a:t>Maintain routine (</a:t>
          </a:r>
          <a:r>
            <a:rPr lang="en-US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charset="0"/>
              <a:cs typeface="Calibri" charset="0"/>
              <a:sym typeface="Wingdings" panose="05000000000000000000" pitchFamily="2" charset="2"/>
            </a:rPr>
            <a:t>).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Calibri" charset="0"/>
            <a:cs typeface="Calibri" charset="0"/>
            <a:sym typeface="Wingdings" panose="05000000000000000000" pitchFamily="2" charset="2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charset="0"/>
              <a:cs typeface="Calibri" charset="0"/>
              <a:sym typeface="Wingdings" panose="05000000000000000000" pitchFamily="2" charset="2"/>
            </a:rPr>
            <a:t>Use relaxation skills.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Calibri" charset="0"/>
            <a:cs typeface="Calibri" charset="0"/>
            <a:sym typeface="Wingdings" panose="05000000000000000000" pitchFamily="2" charset="2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charset="0"/>
              <a:cs typeface="Calibri" charset="0"/>
            </a:rPr>
            <a:t>Go outside.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Calibri" charset="0"/>
            <a:cs typeface="Calibri" charset="0"/>
          </a:endParaRPr>
        </a:p>
      </dsp:txBody>
      <dsp:txXfrm>
        <a:off x="5458131" y="991510"/>
        <a:ext cx="2617731" cy="4300729"/>
      </dsp:txXfrm>
    </dsp:sp>
    <dsp:sp modelId="{4AE355A7-3A54-47B1-8CB5-F35120F77B1B}">
      <dsp:nvSpPr>
        <dsp:cNvPr id="0" name=""/>
        <dsp:cNvSpPr/>
      </dsp:nvSpPr>
      <dsp:spPr>
        <a:xfrm>
          <a:off x="8183757" y="206191"/>
          <a:ext cx="2617731" cy="78531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859" tIns="206859" rIns="206859" bIns="20685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2"/>
              </a:solidFill>
              <a:latin typeface="+mj-lt"/>
              <a:ea typeface="Calibri" charset="0"/>
              <a:cs typeface="Calibri" charset="0"/>
            </a:rPr>
            <a:t>Unrealistic Expectations</a:t>
          </a:r>
        </a:p>
      </dsp:txBody>
      <dsp:txXfrm>
        <a:off x="8183757" y="206191"/>
        <a:ext cx="2617731" cy="785319"/>
      </dsp:txXfrm>
    </dsp:sp>
    <dsp:sp modelId="{C0A30CE6-D937-498A-8D1C-AB49CDB4AE52}">
      <dsp:nvSpPr>
        <dsp:cNvPr id="0" name=""/>
        <dsp:cNvSpPr/>
      </dsp:nvSpPr>
      <dsp:spPr>
        <a:xfrm>
          <a:off x="8173862" y="986263"/>
          <a:ext cx="2617731" cy="43007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No celebration is “perfect”.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  <a:latin typeface="+mn-lt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charset="0"/>
              <a:cs typeface="Calibri" charset="0"/>
            </a:rPr>
            <a:t>Maintain social connection.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Calibri" charset="0"/>
            <a:cs typeface="Calibri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charset="0"/>
              <a:cs typeface="Calibri" charset="0"/>
            </a:rPr>
            <a:t>Know my values.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Calibri" charset="0"/>
            <a:cs typeface="Calibri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charset="0"/>
              <a:cs typeface="Calibri" charset="0"/>
            </a:rPr>
            <a:t>Be patient with myself.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Calibri" charset="0"/>
            <a:cs typeface="Calibri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charset="0"/>
              <a:cs typeface="Calibri" charset="0"/>
            </a:rPr>
            <a:t>Volunteer</a:t>
          </a:r>
        </a:p>
      </dsp:txBody>
      <dsp:txXfrm>
        <a:off x="8173862" y="986263"/>
        <a:ext cx="2617731" cy="4300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CB7FD71-DE7D-47EA-BD5F-935596C85A92}" type="datetimeFigureOut">
              <a:rPr lang="en-US" smtClean="0"/>
              <a:t>12/13/2022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DB89DD0-1E8D-4B61-ADE9-B87318B81B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534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89DD0-1E8D-4B61-ADE9-B87318B81BF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230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DF764D-A077-4BED-ABF1-8DF341BC85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724" y="411480"/>
            <a:ext cx="11274552" cy="603504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8724" y="3236493"/>
            <a:ext cx="5149596" cy="1448385"/>
          </a:xfrm>
          <a:solidFill>
            <a:schemeClr val="bg1">
              <a:alpha val="80000"/>
            </a:schemeClr>
          </a:solidFill>
        </p:spPr>
        <p:txBody>
          <a:bodyPr lIns="502920" bIns="137160" anchor="b">
            <a:normAutofit/>
          </a:bodyPr>
          <a:lstStyle>
            <a:lvl1pPr algn="l"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84879"/>
            <a:ext cx="5149596" cy="524794"/>
          </a:xfrm>
          <a:solidFill>
            <a:schemeClr val="bg1">
              <a:alpha val="80000"/>
            </a:schemeClr>
          </a:solidFill>
        </p:spPr>
        <p:txBody>
          <a:bodyPr lIns="502920">
            <a:normAutofit/>
          </a:bodyPr>
          <a:lstStyle>
            <a:lvl1pPr marL="0" indent="0" algn="l"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430000" cy="43513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AF765-81DF-4CD4-A737-DDE62C84D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67C45-8307-4F47-91BB-229B740A8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8F83D-D593-4D91-ADFA-C49B83786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776643-6C33-46CD-A918-AB0CEA571F00}"/>
              </a:ext>
            </a:extLst>
          </p:cNvPr>
          <p:cNvSpPr/>
          <p:nvPr userDrawn="1"/>
        </p:nvSpPr>
        <p:spPr>
          <a:xfrm>
            <a:off x="6086475" y="1682496"/>
            <a:ext cx="5638800" cy="4572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6E62D2-A055-4712-92CC-4B02419D51FB}"/>
              </a:ext>
            </a:extLst>
          </p:cNvPr>
          <p:cNvSpPr/>
          <p:nvPr userDrawn="1"/>
        </p:nvSpPr>
        <p:spPr>
          <a:xfrm>
            <a:off x="457200" y="1681163"/>
            <a:ext cx="5638800" cy="4572000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89640" y="1844259"/>
            <a:ext cx="365760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9640" y="2668171"/>
            <a:ext cx="3657600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780133" y="1808163"/>
            <a:ext cx="4703841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0134" y="2632075"/>
            <a:ext cx="3657600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40682-7091-4427-B158-074D4A47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5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4C89FBE-3029-4F92-8308-F830BB142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58712" y="1681163"/>
            <a:ext cx="3749040" cy="4572000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0A4C88-FF32-4096-9EA9-EC22D3682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11097" y="1682496"/>
            <a:ext cx="3749040" cy="4572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37559B-132E-4A6E-ADBE-41DB38EC8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176" y="1681163"/>
            <a:ext cx="3749040" cy="457200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66913"/>
            <a:ext cx="2971800" cy="82391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90825"/>
            <a:ext cx="2971800" cy="3248025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400"/>
            </a:lvl1pPr>
            <a:lvl2pPr>
              <a:lnSpc>
                <a:spcPts val="2000"/>
              </a:lnSpc>
              <a:defRPr sz="1400"/>
            </a:lvl2pPr>
            <a:lvl3pPr>
              <a:lnSpc>
                <a:spcPts val="2000"/>
              </a:lnSpc>
              <a:defRPr sz="1400"/>
            </a:lvl3pPr>
            <a:lvl4pPr>
              <a:lnSpc>
                <a:spcPts val="2000"/>
              </a:lnSpc>
              <a:defRPr sz="1400"/>
            </a:lvl4pPr>
            <a:lvl5pPr>
              <a:lnSpc>
                <a:spcPts val="2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10188" y="1966913"/>
            <a:ext cx="2971800" cy="82391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10188" y="2790825"/>
            <a:ext cx="2971800" cy="324612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400"/>
            </a:lvl1pPr>
            <a:lvl2pPr>
              <a:lnSpc>
                <a:spcPts val="2000"/>
              </a:lnSpc>
              <a:defRPr sz="1400"/>
            </a:lvl2pPr>
            <a:lvl3pPr>
              <a:lnSpc>
                <a:spcPts val="2000"/>
              </a:lnSpc>
              <a:defRPr sz="1400"/>
            </a:lvl3pPr>
            <a:lvl4pPr>
              <a:lnSpc>
                <a:spcPts val="2000"/>
              </a:lnSpc>
              <a:defRPr sz="1400"/>
            </a:lvl4pPr>
            <a:lvl5pPr>
              <a:lnSpc>
                <a:spcPts val="2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F7BCB16-19B7-48F6-94CD-563F439887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30134" y="1976438"/>
            <a:ext cx="2971800" cy="82391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FBB2F8D-6092-468C-BA48-836286C6B7E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30134" y="2800350"/>
            <a:ext cx="2971800" cy="324612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400"/>
            </a:lvl1pPr>
            <a:lvl2pPr>
              <a:lnSpc>
                <a:spcPts val="2000"/>
              </a:lnSpc>
              <a:defRPr sz="1400"/>
            </a:lvl2pPr>
            <a:lvl3pPr>
              <a:lnSpc>
                <a:spcPts val="2000"/>
              </a:lnSpc>
              <a:defRPr sz="1400"/>
            </a:lvl3pPr>
            <a:lvl4pPr>
              <a:lnSpc>
                <a:spcPts val="2000"/>
              </a:lnSpc>
              <a:defRPr sz="1400"/>
            </a:lvl4pPr>
            <a:lvl5pPr>
              <a:lnSpc>
                <a:spcPts val="2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40682-7091-4427-B158-074D4A47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563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E5633F8-C03D-4CEE-BEDD-1B6648554C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22628" y="685800"/>
            <a:ext cx="3200400" cy="54864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A4DC27-A467-4265-AAB1-754D3F86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850230"/>
            <a:ext cx="5009147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9CC7B6-D9ED-464B-8206-98055EB53F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490788"/>
            <a:ext cx="4572000" cy="353695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 spc="30" baseline="0"/>
            </a:lvl1pPr>
            <a:lvl2pPr marL="457200" indent="0">
              <a:lnSpc>
                <a:spcPts val="2400"/>
              </a:lnSpc>
              <a:buNone/>
              <a:defRPr sz="1400" spc="30" baseline="0"/>
            </a:lvl2pPr>
            <a:lvl3pPr marL="914400" indent="0">
              <a:lnSpc>
                <a:spcPts val="2400"/>
              </a:lnSpc>
              <a:buNone/>
              <a:defRPr sz="1400" spc="30" baseline="0"/>
            </a:lvl3pPr>
            <a:lvl4pPr marL="1371600" indent="0">
              <a:lnSpc>
                <a:spcPts val="2400"/>
              </a:lnSpc>
              <a:buNone/>
              <a:defRPr sz="1400" spc="30" baseline="0"/>
            </a:lvl4pPr>
            <a:lvl5pPr marL="1828800" indent="0">
              <a:lnSpc>
                <a:spcPts val="2400"/>
              </a:lnSpc>
              <a:buNone/>
              <a:defRPr sz="1400" spc="3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743C040-0A81-4A38-879D-07BBD18423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81800" y="2492375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CBDD4A8-3B48-439C-B601-8D04B8714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47565" flipH="1">
            <a:off x="761136" y="5210984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46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DF764D-A077-4BED-ABF1-8DF341BC85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724" y="411480"/>
            <a:ext cx="11274552" cy="5870448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1" y="3490624"/>
            <a:ext cx="4571999" cy="1235382"/>
          </a:xfrm>
          <a:solidFill>
            <a:schemeClr val="bg1">
              <a:alpha val="80000"/>
            </a:schemeClr>
          </a:solidFill>
        </p:spPr>
        <p:txBody>
          <a:bodyPr lIns="457200" bIns="137160" anchor="b">
            <a:normAutofit/>
          </a:bodyPr>
          <a:lstStyle>
            <a:lvl1pPr algn="l">
              <a:defRPr sz="36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4726007"/>
            <a:ext cx="4571999" cy="1314432"/>
          </a:xfrm>
          <a:solidFill>
            <a:schemeClr val="bg1">
              <a:alpha val="80000"/>
            </a:schemeClr>
          </a:solidFill>
        </p:spPr>
        <p:txBody>
          <a:bodyPr lIns="502920" rIns="2103120">
            <a:normAutofit/>
          </a:bodyPr>
          <a:lstStyle>
            <a:lvl1pPr marL="0" indent="0" algn="l">
              <a:buNone/>
              <a:defRPr sz="1400" spc="4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B6E25-C828-48BC-8628-82D1E81A507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10386C-9F0A-4DAC-822E-DEC8EA1DDE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A59EB-A4AA-43EC-A853-BDDFB7AB3D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77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56C8C1-E81C-436D-A310-A71CAAE33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86500" y="946404"/>
            <a:ext cx="5486400" cy="496519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103120"/>
            <a:ext cx="3848101" cy="1325563"/>
          </a:xfrm>
        </p:spPr>
        <p:txBody>
          <a:bodyPr anchor="b" anchorCtr="0"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28B1CE2-91FA-4E2B-8543-3B0F79B480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97421" y="1600200"/>
            <a:ext cx="2743199" cy="36576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F7B6DF9-E76A-44ED-B84C-1391CD5D55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2614" y="1893262"/>
            <a:ext cx="2743200" cy="3071477"/>
          </a:xfrm>
        </p:spPr>
        <p:txBody>
          <a:bodyPr anchor="ctr" anchorCtr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ECB9306-A7FD-4B22-8E8A-E0B8D7862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47565" flipH="1">
            <a:off x="624728" y="3747150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385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2583" y="2102720"/>
            <a:ext cx="5422217" cy="1325563"/>
          </a:xfrm>
        </p:spPr>
        <p:txBody>
          <a:bodyPr anchor="b" anchorCtr="0"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28B1CE2-91FA-4E2B-8543-3B0F79B480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" y="1143000"/>
            <a:ext cx="5486400" cy="45720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C2C3F7-8611-4C35-8251-0FD61D72D6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9360" y="3500407"/>
            <a:ext cx="4572000" cy="1888373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65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DF764D-A077-4BED-ABF1-8DF341BC85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4" y="-2"/>
            <a:ext cx="12188952" cy="45720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667250"/>
            <a:ext cx="9144000" cy="1212182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71507"/>
            <a:ext cx="9144000" cy="524794"/>
          </a:xfrm>
        </p:spPr>
        <p:txBody>
          <a:bodyPr>
            <a:normAutofit/>
          </a:bodyPr>
          <a:lstStyle>
            <a:lvl1pPr marL="0" indent="0" algn="ctr"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6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842BA18D-167B-42CD-8DD5-844A20873A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19A9BF1-35FD-4BDE-9C59-E08CB7A70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02A2A47-BED9-43DF-8914-AD1EB274F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0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DFBA353-19B1-4A04-A7EE-345F93C189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491" y="946404"/>
            <a:ext cx="5486400" cy="4965192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C4857A-B6DC-4F0A-AD6B-243F6C0855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109" y="2386584"/>
            <a:ext cx="4315968" cy="2084832"/>
          </a:xfrm>
        </p:spPr>
        <p:txBody>
          <a:bodyPr anchor="t">
            <a:normAutofit/>
          </a:bodyPr>
          <a:lstStyle>
            <a:lvl1pPr>
              <a:defRPr sz="3400" spc="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8717D35-8E1B-4C94-BA72-91D4DCA657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471416"/>
            <a:ext cx="3584448" cy="637674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spc="1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latin typeface="+mj-lt"/>
              </a:defRPr>
            </a:lvl2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latin typeface="+mj-lt"/>
              </a:defRPr>
            </a:lvl3pPr>
            <a:lvl4pPr marL="13716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latin typeface="+mj-lt"/>
              </a:defRPr>
            </a:lvl4pPr>
            <a:lvl5pPr marL="18288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F15B60AE-D6AB-472C-8342-2A3EB53493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93208" y="1600200"/>
            <a:ext cx="2286000" cy="36576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BB5B262-532A-4EE4-98E7-0EB6A8C56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47565" flipH="1">
            <a:off x="1727251" y="114592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B0F91E1-53D9-4A2A-923E-0CB7755188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806318"/>
            <a:ext cx="2286000" cy="32004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2F6A179B-CBDB-414D-B2F8-E1FEE9B831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29000" y="1806318"/>
            <a:ext cx="2286000" cy="32004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7A822EC-853A-46EC-8775-F8B48F2A81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7000" y="1806318"/>
            <a:ext cx="2286000" cy="32004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A0D329B-CAB8-4E3A-BA03-C17A79790B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52808" y="1806318"/>
            <a:ext cx="2286000" cy="32004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F9E280-35B2-41C7-8D2D-C1FF69DE2C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376" y="5202936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872F581-8AEF-4CFC-B0F3-79A2530C93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376" y="556869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FA5D559-B67C-4F57-BC90-E982E66ADA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51175" y="5202936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F932B527-4126-40FF-8117-412DC7BD81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51174" y="556869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D84B520F-D618-4828-AA40-CCCA0AF896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9176" y="5202936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9A9C8DE-6F8B-405D-A604-845E81998F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9175" y="556869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B0C4D8C-1454-41F3-934E-A2BA60344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74985" y="5202936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45707A1B-C9F6-4ABB-A6CE-D2901CE947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74984" y="556869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44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B0F91E1-53D9-4A2A-923E-0CB7755188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7256" y="1722086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2F6A179B-CBDB-414D-B2F8-E1FEE9B831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29000" y="1722086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7A822EC-853A-46EC-8775-F8B48F2A81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7000" y="1722086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A0D329B-CAB8-4E3A-BA03-C17A79790B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40776" y="1722086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F9E280-35B2-41C7-8D2D-C1FF69DE2C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977" y="3213251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872F581-8AEF-4CFC-B0F3-79A2530C93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976" y="351894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FA5D559-B67C-4F57-BC90-E982E66ADA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31719" y="3213251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F932B527-4126-40FF-8117-412DC7BD81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1718" y="351894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D84B520F-D618-4828-AA40-CCCA0AF896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9720" y="3213251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9A9C8DE-6F8B-405D-A604-845E81998F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9719" y="351894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B0C4D8C-1454-41F3-934E-A2BA60344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43497" y="3213251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45707A1B-C9F6-4ABB-A6CE-D2901CE947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43496" y="351894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3896D737-6139-4405-A7F2-E08C421815D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97304" y="4076273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721A36A5-FCF3-4EE8-B5F2-41805C3F6A6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49048" y="4076273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1630D673-CB21-40A3-A7BE-C996B20D681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497048" y="4076273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6">
            <a:extLst>
              <a:ext uri="{FF2B5EF4-FFF2-40B4-BE49-F238E27FC236}">
                <a16:creationId xmlns:a16="http://schemas.microsoft.com/office/drawing/2014/main" id="{0C83EF20-1DF8-43B4-B982-A382FF884E2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460824" y="4076273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Text Placeholder 12">
            <a:extLst>
              <a:ext uri="{FF2B5EF4-FFF2-40B4-BE49-F238E27FC236}">
                <a16:creationId xmlns:a16="http://schemas.microsoft.com/office/drawing/2014/main" id="{1FD09C98-5809-41AD-B215-493A3D741A2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0025" y="5567438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1" name="Text Placeholder 14">
            <a:extLst>
              <a:ext uri="{FF2B5EF4-FFF2-40B4-BE49-F238E27FC236}">
                <a16:creationId xmlns:a16="http://schemas.microsoft.com/office/drawing/2014/main" id="{9E3214F0-FC83-402F-BAC5-ED482753277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0024" y="5873133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2" name="Text Placeholder 12">
            <a:extLst>
              <a:ext uri="{FF2B5EF4-FFF2-40B4-BE49-F238E27FC236}">
                <a16:creationId xmlns:a16="http://schemas.microsoft.com/office/drawing/2014/main" id="{39B0FB7F-A1FC-40D1-ACFC-C3C966F9BCA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51767" y="5567438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15EB3CBA-DD9B-449B-9B72-19178017713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51766" y="5873133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4" name="Text Placeholder 12">
            <a:extLst>
              <a:ext uri="{FF2B5EF4-FFF2-40B4-BE49-F238E27FC236}">
                <a16:creationId xmlns:a16="http://schemas.microsoft.com/office/drawing/2014/main" id="{BA47B66D-8891-4AE7-98BE-3CFE9CDB571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99768" y="5567438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5" name="Text Placeholder 14">
            <a:extLst>
              <a:ext uri="{FF2B5EF4-FFF2-40B4-BE49-F238E27FC236}">
                <a16:creationId xmlns:a16="http://schemas.microsoft.com/office/drawing/2014/main" id="{929AE99A-6054-4B2F-B99D-FE4F682613D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99767" y="5873133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D1F32591-7BBD-4006-AEA0-29F43CDADCE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63545" y="5567438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7BC780CD-8E77-4D0E-A436-DCB2AA0C15C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363544" y="5873133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2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spc="3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8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62B82C-34E9-4F3B-9B0F-A3207161C41E}"/>
              </a:ext>
            </a:extLst>
          </p:cNvPr>
          <p:cNvSpPr/>
          <p:nvPr userDrawn="1"/>
        </p:nvSpPr>
        <p:spPr>
          <a:xfrm>
            <a:off x="10820400" y="813816"/>
            <a:ext cx="1371600" cy="4572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11277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70" r:id="rId4"/>
    <p:sldLayoutId id="2147483672" r:id="rId5"/>
    <p:sldLayoutId id="2147483654" r:id="rId6"/>
    <p:sldLayoutId id="2147483658" r:id="rId7"/>
    <p:sldLayoutId id="2147483660" r:id="rId8"/>
    <p:sldLayoutId id="2147483671" r:id="rId9"/>
    <p:sldLayoutId id="2147483650" r:id="rId10"/>
    <p:sldLayoutId id="2147483667" r:id="rId11"/>
    <p:sldLayoutId id="2147483668" r:id="rId12"/>
    <p:sldLayoutId id="2147483662" r:id="rId13"/>
    <p:sldLayoutId id="2147483669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30" baseline="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392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lmiodiabete.com/2016/09/lo-stress-emotivo-peggiora-diabete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scpl.org/parents/help-your-child-develop-empathy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uth.scheufler@aultman.com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mommasview.wordpress.com/2016/12/11/16-great-christmas-cartoons-for-you/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oosehelp.com/topics/anxiety/holiday-stress-anxiety-recovery-relapse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lose up of frosty pine leaves&#10;">
            <a:extLst>
              <a:ext uri="{FF2B5EF4-FFF2-40B4-BE49-F238E27FC236}">
                <a16:creationId xmlns:a16="http://schemas.microsoft.com/office/drawing/2014/main" id="{E700099C-08E5-415B-A866-CD9A073DCD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724" y="411480"/>
            <a:ext cx="11274552" cy="603504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2784765"/>
            <a:ext cx="5149596" cy="1900114"/>
          </a:xfrm>
        </p:spPr>
        <p:txBody>
          <a:bodyPr>
            <a:normAutofit/>
          </a:bodyPr>
          <a:lstStyle/>
          <a:p>
            <a:r>
              <a:rPr lang="en-US" dirty="0"/>
              <a:t>How to Cope with Holiday Stress and Depression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84879"/>
            <a:ext cx="5149596" cy="52479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Ruth Scheufler LPCC-S, LICDC</a:t>
            </a:r>
          </a:p>
          <a:p>
            <a:r>
              <a:rPr lang="en-US" dirty="0"/>
              <a:t>Aultman Medical Foundation</a:t>
            </a: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827" y="13284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Helpful Interventions for SAD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827" y="2427372"/>
            <a:ext cx="4945630" cy="21147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Light box (25x brighter than normal lighting)</a:t>
            </a:r>
          </a:p>
          <a:p>
            <a:r>
              <a:rPr lang="en-US" sz="2000" dirty="0"/>
              <a:t>30 minutes per day</a:t>
            </a:r>
          </a:p>
          <a:p>
            <a:r>
              <a:rPr lang="en-US" sz="2000" dirty="0"/>
              <a:t>Side Effects:</a:t>
            </a:r>
          </a:p>
          <a:p>
            <a:pPr lvl="1"/>
            <a:r>
              <a:rPr lang="en-US" sz="1800" dirty="0"/>
              <a:t>Irritability</a:t>
            </a:r>
          </a:p>
          <a:p>
            <a:pPr lvl="1"/>
            <a:r>
              <a:rPr lang="en-US" sz="1800" dirty="0"/>
              <a:t>Headaches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5C0DD6B-5C56-4610-B824-752F1E7D13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52543" y="4361178"/>
            <a:ext cx="4573666" cy="1790910"/>
          </a:xfrm>
        </p:spPr>
        <p:txBody>
          <a:bodyPr>
            <a:noAutofit/>
          </a:bodyPr>
          <a:lstStyle/>
          <a:p>
            <a:r>
              <a:rPr lang="en-US" sz="2000" dirty="0"/>
              <a:t>A 30-minute walk is as effective as 2 ½ hours of phototherapy</a:t>
            </a:r>
          </a:p>
          <a:p>
            <a:r>
              <a:rPr lang="en-US" sz="2000" dirty="0"/>
              <a:t>Relaxation / mindfulness</a:t>
            </a:r>
          </a:p>
          <a:p>
            <a:r>
              <a:rPr lang="en-US" sz="2000" dirty="0"/>
              <a:t>Strengthen routine</a:t>
            </a:r>
          </a:p>
          <a:p>
            <a:r>
              <a:rPr lang="en-US" sz="2000" dirty="0"/>
              <a:t>Purposeful pleasant activities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57DA703-EF9E-40EF-A1EE-749AF751D9B9}"/>
              </a:ext>
            </a:extLst>
          </p:cNvPr>
          <p:cNvSpPr txBox="1">
            <a:spLocks/>
          </p:cNvSpPr>
          <p:nvPr/>
        </p:nvSpPr>
        <p:spPr>
          <a:xfrm>
            <a:off x="649827" y="1731878"/>
            <a:ext cx="3657600" cy="8239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Phototherapy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F059C64F-D2FF-45BE-B495-05CCFE913586}"/>
              </a:ext>
            </a:extLst>
          </p:cNvPr>
          <p:cNvSpPr txBox="1">
            <a:spLocks/>
          </p:cNvSpPr>
          <p:nvPr/>
        </p:nvSpPr>
        <p:spPr>
          <a:xfrm>
            <a:off x="6587456" y="1909135"/>
            <a:ext cx="4703841" cy="49162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Support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7F60762-DE48-4664-B86F-CC737A3CC913}"/>
              </a:ext>
            </a:extLst>
          </p:cNvPr>
          <p:cNvSpPr txBox="1">
            <a:spLocks/>
          </p:cNvSpPr>
          <p:nvPr/>
        </p:nvSpPr>
        <p:spPr>
          <a:xfrm>
            <a:off x="649827" y="4428290"/>
            <a:ext cx="4703841" cy="5999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Medication</a:t>
            </a:r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0B35208E-7109-491B-9ACB-4BC758DCDE9E}"/>
              </a:ext>
            </a:extLst>
          </p:cNvPr>
          <p:cNvSpPr txBox="1">
            <a:spLocks/>
          </p:cNvSpPr>
          <p:nvPr/>
        </p:nvSpPr>
        <p:spPr>
          <a:xfrm>
            <a:off x="713995" y="5028242"/>
            <a:ext cx="4575504" cy="109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Possibly adjust existing medication dose</a:t>
            </a:r>
          </a:p>
          <a:p>
            <a:r>
              <a:rPr lang="en-US" sz="2000" dirty="0"/>
              <a:t>Short-term use of medication</a:t>
            </a:r>
          </a:p>
        </p:txBody>
      </p:sp>
      <p:sp>
        <p:nvSpPr>
          <p:cNvPr id="21" name="Content Placeholder 10">
            <a:extLst>
              <a:ext uri="{FF2B5EF4-FFF2-40B4-BE49-F238E27FC236}">
                <a16:creationId xmlns:a16="http://schemas.microsoft.com/office/drawing/2014/main" id="{DE0EAAED-67E3-4C02-B289-EA34A1ACF4C6}"/>
              </a:ext>
            </a:extLst>
          </p:cNvPr>
          <p:cNvSpPr txBox="1">
            <a:spLocks/>
          </p:cNvSpPr>
          <p:nvPr/>
        </p:nvSpPr>
        <p:spPr>
          <a:xfrm>
            <a:off x="6596545" y="2503632"/>
            <a:ext cx="4575504" cy="1111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Increase social interaction</a:t>
            </a:r>
          </a:p>
          <a:p>
            <a:r>
              <a:rPr lang="en-US" sz="2000" dirty="0"/>
              <a:t>Counseling</a:t>
            </a:r>
          </a:p>
          <a:p>
            <a:pPr lvl="1"/>
            <a:r>
              <a:rPr lang="en-US" sz="1800" dirty="0"/>
              <a:t>Cognitive Behavioral Therapy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68CCFD83-22F3-4E48-82BD-E1FFDA754A35}"/>
              </a:ext>
            </a:extLst>
          </p:cNvPr>
          <p:cNvSpPr txBox="1">
            <a:spLocks/>
          </p:cNvSpPr>
          <p:nvPr/>
        </p:nvSpPr>
        <p:spPr>
          <a:xfrm>
            <a:off x="6596545" y="3633331"/>
            <a:ext cx="4703841" cy="8239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Lifestyle Adjustments</a:t>
            </a:r>
          </a:p>
        </p:txBody>
      </p:sp>
    </p:spTree>
    <p:extLst>
      <p:ext uri="{BB962C8B-B14F-4D97-AF65-F5344CB8AC3E}">
        <p14:creationId xmlns:p14="http://schemas.microsoft.com/office/powerpoint/2010/main" val="785934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B11D2-8DD1-4FED-A1A7-CA4AA5D6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Major Depressive Disorder</a:t>
            </a:r>
            <a:br>
              <a:rPr lang="en-US" dirty="0"/>
            </a:br>
            <a:r>
              <a:rPr lang="en-US" sz="1400" dirty="0"/>
              <a:t>≥ </a:t>
            </a:r>
            <a:r>
              <a:rPr lang="en-US" sz="1800" dirty="0"/>
              <a:t>5 symptoms in the same 2-week period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65748-7B04-4521-B64B-EB1B9E9C9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18572"/>
            <a:ext cx="114300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Major Depressive Episode (SIG E CAPS)</a:t>
            </a:r>
          </a:p>
          <a:p>
            <a:pPr marL="0" indent="0">
              <a:buNone/>
            </a:pPr>
            <a:endParaRPr lang="en-US" sz="1100" dirty="0"/>
          </a:p>
          <a:p>
            <a:pPr lvl="1"/>
            <a:r>
              <a:rPr lang="en-US" sz="2400" b="1" u="sng" dirty="0">
                <a:solidFill>
                  <a:schemeClr val="tx1"/>
                </a:solidFill>
              </a:rPr>
              <a:t>S</a:t>
            </a:r>
            <a:r>
              <a:rPr lang="en-US" sz="2000" b="1" dirty="0">
                <a:solidFill>
                  <a:schemeClr val="tx1"/>
                </a:solidFill>
              </a:rPr>
              <a:t>leep</a:t>
            </a:r>
            <a:r>
              <a:rPr lang="en-US" sz="2000" dirty="0"/>
              <a:t> – hypersomnia or insomnia nearly every day</a:t>
            </a:r>
          </a:p>
          <a:p>
            <a:pPr lvl="1"/>
            <a:r>
              <a:rPr lang="en-US" sz="2400" b="1" u="sng" dirty="0">
                <a:solidFill>
                  <a:schemeClr val="tx1"/>
                </a:solidFill>
              </a:rPr>
              <a:t>I</a:t>
            </a:r>
            <a:r>
              <a:rPr lang="en-US" sz="2000" b="1" dirty="0">
                <a:solidFill>
                  <a:schemeClr val="tx1"/>
                </a:solidFill>
              </a:rPr>
              <a:t>nterest</a:t>
            </a:r>
            <a:r>
              <a:rPr lang="en-US" sz="2000" dirty="0"/>
              <a:t> – subjective account or observation by others of decreased interest</a:t>
            </a:r>
          </a:p>
          <a:p>
            <a:pPr lvl="1"/>
            <a:r>
              <a:rPr lang="en-US" sz="2400" b="1" u="sng" dirty="0">
                <a:solidFill>
                  <a:schemeClr val="tx1"/>
                </a:solidFill>
              </a:rPr>
              <a:t>G</a:t>
            </a:r>
            <a:r>
              <a:rPr lang="en-US" sz="2000" b="1" dirty="0">
                <a:solidFill>
                  <a:schemeClr val="tx1"/>
                </a:solidFill>
              </a:rPr>
              <a:t>uilt</a:t>
            </a:r>
            <a:r>
              <a:rPr lang="en-US" sz="2000" dirty="0"/>
              <a:t> – worthlessness or excessive/unjustified guilt</a:t>
            </a:r>
          </a:p>
          <a:p>
            <a:pPr lvl="1"/>
            <a:r>
              <a:rPr lang="en-US" sz="2400" b="1" u="sng" dirty="0">
                <a:solidFill>
                  <a:schemeClr val="tx1"/>
                </a:solidFill>
              </a:rPr>
              <a:t>E</a:t>
            </a:r>
            <a:r>
              <a:rPr lang="en-US" sz="2000" b="1" dirty="0">
                <a:solidFill>
                  <a:schemeClr val="tx1"/>
                </a:solidFill>
              </a:rPr>
              <a:t>nergy</a:t>
            </a:r>
            <a:r>
              <a:rPr lang="en-US" sz="2000" dirty="0"/>
              <a:t> – fatigue or loss of energy</a:t>
            </a:r>
          </a:p>
          <a:p>
            <a:pPr lvl="1"/>
            <a:r>
              <a:rPr lang="en-US" sz="2400" b="1" u="sng" dirty="0">
                <a:solidFill>
                  <a:schemeClr val="tx1"/>
                </a:solidFill>
              </a:rPr>
              <a:t>C</a:t>
            </a:r>
            <a:r>
              <a:rPr lang="en-US" sz="2000" b="1" dirty="0">
                <a:solidFill>
                  <a:schemeClr val="tx1"/>
                </a:solidFill>
              </a:rPr>
              <a:t>oncentration</a:t>
            </a:r>
            <a:r>
              <a:rPr lang="en-US" sz="2000" dirty="0"/>
              <a:t> – diminished ability to concentrate, increased indecision</a:t>
            </a:r>
          </a:p>
          <a:p>
            <a:pPr lvl="1"/>
            <a:r>
              <a:rPr lang="en-US" sz="2400" b="1" u="sng" dirty="0">
                <a:solidFill>
                  <a:schemeClr val="tx1"/>
                </a:solidFill>
              </a:rPr>
              <a:t>A</a:t>
            </a:r>
            <a:r>
              <a:rPr lang="en-US" sz="2000" b="1" dirty="0">
                <a:solidFill>
                  <a:schemeClr val="tx1"/>
                </a:solidFill>
              </a:rPr>
              <a:t>ppetite</a:t>
            </a:r>
            <a:r>
              <a:rPr lang="en-US" sz="2000" dirty="0"/>
              <a:t> – significant weight  loss or gain, changes in appetite</a:t>
            </a:r>
          </a:p>
          <a:p>
            <a:pPr lvl="1"/>
            <a:r>
              <a:rPr lang="en-US" sz="2400" b="1" u="sng" dirty="0">
                <a:solidFill>
                  <a:schemeClr val="tx1"/>
                </a:solidFill>
              </a:rPr>
              <a:t>P</a:t>
            </a:r>
            <a:r>
              <a:rPr lang="en-US" sz="2000" b="1" dirty="0">
                <a:solidFill>
                  <a:schemeClr val="tx1"/>
                </a:solidFill>
              </a:rPr>
              <a:t>sychomotor</a:t>
            </a:r>
            <a:r>
              <a:rPr lang="en-US" sz="2000" dirty="0"/>
              <a:t> – agitation or retardation, often observable by others</a:t>
            </a:r>
          </a:p>
          <a:p>
            <a:pPr lvl="1"/>
            <a:r>
              <a:rPr lang="en-US" sz="2400" b="1" u="sng" dirty="0">
                <a:solidFill>
                  <a:schemeClr val="tx1"/>
                </a:solidFill>
              </a:rPr>
              <a:t>S</a:t>
            </a:r>
            <a:r>
              <a:rPr lang="en-US" sz="2000" b="1" dirty="0">
                <a:solidFill>
                  <a:schemeClr val="tx1"/>
                </a:solidFill>
              </a:rPr>
              <a:t>uicidality</a:t>
            </a:r>
            <a:r>
              <a:rPr lang="en-US" sz="2000" dirty="0"/>
              <a:t> – recurrent thoughts of death or suicide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489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8F06A-25EA-45D1-97DA-80B22B519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983"/>
            <a:ext cx="11277600" cy="967633"/>
          </a:xfrm>
        </p:spPr>
        <p:txBody>
          <a:bodyPr/>
          <a:lstStyle/>
          <a:p>
            <a:pPr algn="ctr"/>
            <a:r>
              <a:rPr lang="en-US" dirty="0"/>
              <a:t>Signs of Depression in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EE4E7-64C9-4E14-A0BB-92510388F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452" y="1786856"/>
            <a:ext cx="10515600" cy="3825380"/>
          </a:xfrm>
        </p:spPr>
        <p:txBody>
          <a:bodyPr numCol="2"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Open Sans" panose="020B0604020202020204" pitchFamily="34" charset="0"/>
              </a:rPr>
              <a:t>Low energy</a:t>
            </a:r>
            <a:endParaRPr lang="en-US" sz="2000" b="0" i="0" dirty="0">
              <a:solidFill>
                <a:schemeClr val="tx1"/>
              </a:solidFill>
              <a:effectLst/>
              <a:latin typeface="Open Sans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Self criticism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Open Sans" panose="020B0604020202020204" pitchFamily="34" charset="0"/>
              </a:rPr>
              <a:t>Unusually pessimistic</a:t>
            </a:r>
            <a:endParaRPr lang="en-US" sz="2000" b="0" i="0" dirty="0">
              <a:solidFill>
                <a:srgbClr val="333333"/>
              </a:solidFill>
              <a:effectLst/>
              <a:latin typeface="Open Sans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chemeClr val="tx1"/>
                </a:solidFill>
                <a:effectLst/>
                <a:latin typeface="Open Sans" panose="020B0604020202020204" pitchFamily="34" charset="0"/>
              </a:rPr>
              <a:t>Changes in sleep schedule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Open Sans" panose="020B0604020202020204" pitchFamily="34" charset="0"/>
              </a:rPr>
              <a:t>Changes in appetite or weight</a:t>
            </a:r>
            <a:endParaRPr lang="en-US" sz="2000" b="0" i="0" dirty="0">
              <a:solidFill>
                <a:schemeClr val="tx1"/>
              </a:solidFill>
              <a:effectLst/>
              <a:latin typeface="Open Sans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Irritability / Mood swings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Reduced interest in hobbies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33333"/>
              </a:solidFill>
              <a:latin typeface="Open Sans" panose="020B0604020202020204" pitchFamily="34" charset="0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333333"/>
              </a:solidFill>
              <a:effectLst/>
              <a:latin typeface="Open Sans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Withdrawal from </a:t>
            </a:r>
            <a:r>
              <a:rPr lang="en-US" sz="2000" dirty="0">
                <a:solidFill>
                  <a:srgbClr val="333333"/>
                </a:solidFill>
                <a:latin typeface="Open Sans" panose="020B0604020202020204" pitchFamily="34" charset="0"/>
              </a:rPr>
              <a:t>people</a:t>
            </a:r>
            <a:endParaRPr lang="en-US" sz="2000" b="0" i="0" dirty="0">
              <a:solidFill>
                <a:srgbClr val="333333"/>
              </a:solidFill>
              <a:effectLst/>
              <a:latin typeface="Open Sans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Reduced interest in personal hygiene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Open Sans" panose="020B0604020202020204" pitchFamily="34" charset="0"/>
              </a:rPr>
              <a:t>Increased substance use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Forced happiness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Open Sans" panose="020B0604020202020204" pitchFamily="34" charset="0"/>
              </a:rPr>
              <a:t>Physical pain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Changes in sex drive</a:t>
            </a:r>
          </a:p>
          <a:p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E3B6C73-C0C5-43C6-B0BA-496C7F8D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90528" y="4516553"/>
            <a:ext cx="1938777" cy="193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95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A1A1F-9A5E-4450-A3CE-9106117AF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03120"/>
            <a:ext cx="3848101" cy="1325563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Coming Along Side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AA1B907-6ECF-1FFD-197E-77322660A9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2614" y="1694576"/>
            <a:ext cx="3079636" cy="3270163"/>
          </a:xfrm>
        </p:spPr>
        <p:txBody>
          <a:bodyPr>
            <a:noAutofit/>
          </a:bodyPr>
          <a:lstStyle/>
          <a:p>
            <a:r>
              <a:rPr lang="en-US" sz="2400" b="1" dirty="0"/>
              <a:t>Be aware</a:t>
            </a:r>
          </a:p>
          <a:p>
            <a:r>
              <a:rPr lang="en-US" sz="2400" b="1" dirty="0"/>
              <a:t>Be available</a:t>
            </a:r>
          </a:p>
          <a:p>
            <a:r>
              <a:rPr lang="en-US" sz="2400" b="1" dirty="0"/>
              <a:t>Be patient</a:t>
            </a:r>
          </a:p>
          <a:p>
            <a:r>
              <a:rPr lang="en-US" sz="2400" b="1" dirty="0"/>
              <a:t>Be non-judgmental</a:t>
            </a:r>
          </a:p>
          <a:p>
            <a:r>
              <a:rPr lang="en-US" sz="2400" b="1" dirty="0"/>
              <a:t>Be present</a:t>
            </a:r>
          </a:p>
          <a:p>
            <a:r>
              <a:rPr lang="en-US" sz="2400" b="1" dirty="0"/>
              <a:t>Be forgiving</a:t>
            </a:r>
          </a:p>
        </p:txBody>
      </p:sp>
      <p:pic>
        <p:nvPicPr>
          <p:cNvPr id="23" name="Picture Placeholder 22" descr="A picture containing person, ground, outdoor, child&#10;&#10;Description automatically generated">
            <a:extLst>
              <a:ext uri="{FF2B5EF4-FFF2-40B4-BE49-F238E27FC236}">
                <a16:creationId xmlns:a16="http://schemas.microsoft.com/office/drawing/2014/main" id="{E2BE1E4B-2234-40E7-A783-F2A7CDD39C1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069" b="7069"/>
          <a:stretch>
            <a:fillRect/>
          </a:stretch>
        </p:blipFill>
        <p:spPr>
          <a:xfrm>
            <a:off x="4437362" y="1599883"/>
            <a:ext cx="2743199" cy="3657600"/>
          </a:xfrm>
        </p:spPr>
      </p:pic>
    </p:spTree>
    <p:extLst>
      <p:ext uri="{BB962C8B-B14F-4D97-AF65-F5344CB8AC3E}">
        <p14:creationId xmlns:p14="http://schemas.microsoft.com/office/powerpoint/2010/main" val="3642304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1A202-23A3-4F3A-AA92-0172C8D2D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23" y="405614"/>
            <a:ext cx="5490594" cy="1325563"/>
          </a:xfrm>
        </p:spPr>
        <p:txBody>
          <a:bodyPr/>
          <a:lstStyle/>
          <a:p>
            <a:r>
              <a:rPr lang="en-US" dirty="0"/>
              <a:t>Crisis Contact Information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43E7C-A74D-4CB3-844B-51917C88C9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954" y="1731177"/>
            <a:ext cx="5669563" cy="35369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1800" b="1" i="0" dirty="0">
                <a:effectLst/>
                <a:latin typeface="Calibri" panose="020F0502020204030204" pitchFamily="34" charset="0"/>
              </a:rPr>
              <a:t>988 – </a:t>
            </a:r>
            <a:r>
              <a:rPr lang="en-US" sz="1800" i="0" dirty="0">
                <a:effectLst/>
                <a:latin typeface="Calibri" panose="020F0502020204030204" pitchFamily="34" charset="0"/>
              </a:rPr>
              <a:t>New national suicide hotline </a:t>
            </a:r>
          </a:p>
          <a:p>
            <a:pPr algn="l"/>
            <a:r>
              <a:rPr lang="en-US" sz="1800" b="1" i="0" u="sng" dirty="0">
                <a:effectLst/>
                <a:latin typeface="Calibri" panose="020F0502020204030204" pitchFamily="34" charset="0"/>
              </a:rPr>
              <a:t>Domestic Violence Help Line</a:t>
            </a:r>
            <a:r>
              <a:rPr lang="en-US" sz="1800" b="1" i="0" dirty="0">
                <a:effectLst/>
                <a:latin typeface="Calibri" panose="020F0502020204030204" pitchFamily="34" charset="0"/>
              </a:rPr>
              <a:t>: 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330-453-SAFE (7233)</a:t>
            </a:r>
            <a:endParaRPr lang="en-US" b="0" i="0" dirty="0">
              <a:effectLst/>
              <a:latin typeface="-apple-system"/>
            </a:endParaRPr>
          </a:p>
          <a:p>
            <a:pPr algn="l"/>
            <a:r>
              <a:rPr lang="en-US" sz="1800" b="1" i="0" u="sng" dirty="0">
                <a:effectLst/>
                <a:latin typeface="Calibri" panose="020F0502020204030204" pitchFamily="34" charset="0"/>
              </a:rPr>
              <a:t>LGBTQ Crisis Hotline</a:t>
            </a:r>
            <a:r>
              <a:rPr lang="en-US" sz="1800" b="1" i="0" dirty="0">
                <a:effectLst/>
                <a:latin typeface="Calibri" panose="020F0502020204030204" pitchFamily="34" charset="0"/>
              </a:rPr>
              <a:t>: 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1-866-4-U-TREVOR (866-488-7386)</a:t>
            </a:r>
            <a:endParaRPr lang="en-US" b="0" i="0" dirty="0">
              <a:effectLst/>
              <a:latin typeface="-apple-system"/>
            </a:endParaRPr>
          </a:p>
          <a:p>
            <a:pPr algn="l"/>
            <a:r>
              <a:rPr lang="en-US" sz="1800" b="1" i="0" u="sng" dirty="0">
                <a:effectLst/>
                <a:latin typeface="Calibri" panose="020F0502020204030204" pitchFamily="34" charset="0"/>
              </a:rPr>
              <a:t>National Suicide Prevention Lifeline</a:t>
            </a:r>
            <a:r>
              <a:rPr lang="en-US" sz="1800" b="1" i="0" dirty="0">
                <a:effectLst/>
                <a:latin typeface="Calibri" panose="020F0502020204030204" pitchFamily="34" charset="0"/>
              </a:rPr>
              <a:t>: 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988</a:t>
            </a:r>
            <a:endParaRPr lang="en-US" b="0" i="0" dirty="0">
              <a:effectLst/>
              <a:latin typeface="-apple-system"/>
            </a:endParaRPr>
          </a:p>
          <a:p>
            <a:pPr algn="l"/>
            <a:r>
              <a:rPr lang="en-US" sz="1800" b="1" i="0" u="sng" dirty="0">
                <a:effectLst/>
                <a:latin typeface="Calibri" panose="020F0502020204030204" pitchFamily="34" charset="0"/>
              </a:rPr>
              <a:t>National Crisis Text Line</a:t>
            </a:r>
            <a:r>
              <a:rPr lang="en-US" sz="1800" b="1" i="0" dirty="0">
                <a:effectLst/>
                <a:latin typeface="Calibri" panose="020F0502020204030204" pitchFamily="34" charset="0"/>
              </a:rPr>
              <a:t>: 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Text “4hope” to 741741</a:t>
            </a:r>
            <a:endParaRPr lang="en-US" b="0" i="0" dirty="0">
              <a:effectLst/>
              <a:latin typeface="-apple-system"/>
            </a:endParaRPr>
          </a:p>
          <a:p>
            <a:pPr algn="l"/>
            <a:r>
              <a:rPr lang="en-US" sz="1800" b="1" i="0" u="sng" dirty="0">
                <a:effectLst/>
                <a:latin typeface="Calibri" panose="020F0502020204030204" pitchFamily="34" charset="0"/>
              </a:rPr>
              <a:t>Stark County Crisis Hotline</a:t>
            </a:r>
            <a:r>
              <a:rPr lang="en-US" sz="1800" b="1" i="0" dirty="0">
                <a:effectLst/>
                <a:latin typeface="Calibri" panose="020F0502020204030204" pitchFamily="34" charset="0"/>
              </a:rPr>
              <a:t>: 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330-452-6000</a:t>
            </a:r>
            <a:endParaRPr lang="en-US" b="0" i="0" dirty="0">
              <a:effectLst/>
              <a:latin typeface="-apple-system"/>
            </a:endParaRPr>
          </a:p>
          <a:p>
            <a:pPr algn="l"/>
            <a:r>
              <a:rPr lang="en-US" sz="1800" b="1" i="0" u="sng" dirty="0">
                <a:effectLst/>
                <a:latin typeface="Calibri" panose="020F0502020204030204" pitchFamily="34" charset="0"/>
              </a:rPr>
              <a:t>Veterans’ Crisis Hotline</a:t>
            </a:r>
            <a:r>
              <a:rPr lang="en-US" sz="1800" b="1" i="0" dirty="0">
                <a:effectLst/>
                <a:latin typeface="Calibri" panose="020F0502020204030204" pitchFamily="34" charset="0"/>
              </a:rPr>
              <a:t>: 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988, press 1</a:t>
            </a:r>
            <a:endParaRPr lang="en-US" b="0" i="0" dirty="0">
              <a:effectLst/>
              <a:latin typeface="-apple-system"/>
            </a:endParaRPr>
          </a:p>
          <a:p>
            <a:endParaRPr lang="en-US" dirty="0"/>
          </a:p>
        </p:txBody>
      </p:sp>
      <p:pic>
        <p:nvPicPr>
          <p:cNvPr id="9" name="Picture Placeholder 8" descr="Close up of frosty covered pine needles&#10;&#10;">
            <a:extLst>
              <a:ext uri="{FF2B5EF4-FFF2-40B4-BE49-F238E27FC236}">
                <a16:creationId xmlns:a16="http://schemas.microsoft.com/office/drawing/2014/main" id="{CA93B263-80B8-4F32-B69B-548E670DBC4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22628" y="685800"/>
            <a:ext cx="3200400" cy="5486400"/>
          </a:xfrm>
        </p:spPr>
      </p:pic>
      <p:pic>
        <p:nvPicPr>
          <p:cNvPr id="11" name="Picture Placeholder 10" descr="A small bird on a snow covered branch&#10;&#10;">
            <a:extLst>
              <a:ext uri="{FF2B5EF4-FFF2-40B4-BE49-F238E27FC236}">
                <a16:creationId xmlns:a16="http://schemas.microsoft.com/office/drawing/2014/main" id="{CE646606-940F-4C41-BC56-6A295533E9C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1800" y="2492375"/>
            <a:ext cx="2286000" cy="2514600"/>
          </a:xfrm>
        </p:spPr>
      </p:pic>
    </p:spTree>
    <p:extLst>
      <p:ext uri="{BB962C8B-B14F-4D97-AF65-F5344CB8AC3E}">
        <p14:creationId xmlns:p14="http://schemas.microsoft.com/office/powerpoint/2010/main" val="445070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top view of snow covered pine trees&#10;">
            <a:extLst>
              <a:ext uri="{FF2B5EF4-FFF2-40B4-BE49-F238E27FC236}">
                <a16:creationId xmlns:a16="http://schemas.microsoft.com/office/drawing/2014/main" id="{51C7B78B-F743-4CBD-8A4C-876D008563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/>
        </p:blipFill>
        <p:spPr>
          <a:xfrm>
            <a:off x="458724" y="411480"/>
            <a:ext cx="11274552" cy="5870448"/>
          </a:xfr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B4A6BAED-EBE6-4796-91D1-762EB5936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3490624"/>
            <a:ext cx="5305925" cy="1235382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2CE0-8806-4B2A-A10A-32984D317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726006"/>
            <a:ext cx="5305926" cy="1314432"/>
          </a:xfrm>
        </p:spPr>
        <p:txBody>
          <a:bodyPr>
            <a:normAutofit/>
          </a:bodyPr>
          <a:lstStyle/>
          <a:p>
            <a:r>
              <a:rPr lang="en-US" dirty="0"/>
              <a:t>Ruth Scheufler LPCC-S, LICDC</a:t>
            </a:r>
          </a:p>
          <a:p>
            <a:r>
              <a:rPr lang="en-US" dirty="0">
                <a:hlinkClick r:id="rId3"/>
              </a:rPr>
              <a:t>ruth.scheufler@aultman.com</a:t>
            </a:r>
            <a:endParaRPr lang="en-US" dirty="0"/>
          </a:p>
          <a:p>
            <a:r>
              <a:rPr lang="en-US" dirty="0"/>
              <a:t>(330)363-4929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683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03120"/>
            <a:ext cx="3848101" cy="1325563"/>
          </a:xfrm>
        </p:spPr>
        <p:txBody>
          <a:bodyPr/>
          <a:lstStyle/>
          <a:p>
            <a:r>
              <a:rPr lang="en-US" sz="4800" dirty="0"/>
              <a:t>Stress</a:t>
            </a:r>
            <a:r>
              <a:rPr lang="en-US" dirty="0"/>
              <a:t>	</a:t>
            </a:r>
          </a:p>
        </p:txBody>
      </p:sp>
      <p:pic>
        <p:nvPicPr>
          <p:cNvPr id="11" name="Picture Placeholder 10" descr="A snowy field with snow covered trees and blue skies">
            <a:extLst>
              <a:ext uri="{FF2B5EF4-FFF2-40B4-BE49-F238E27FC236}">
                <a16:creationId xmlns:a16="http://schemas.microsoft.com/office/drawing/2014/main" id="{5605CAF4-87E0-4A20-9AC1-E42F5D70BF4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1249" y="1392381"/>
            <a:ext cx="2743199" cy="36576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821450-3024-4103-98AE-6D80CECEDA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32625" y="1292000"/>
            <a:ext cx="4412786" cy="4530435"/>
          </a:xfrm>
        </p:spPr>
        <p:txBody>
          <a:bodyPr anchor="ctr" anchorCtr="0">
            <a:normAutofit fontScale="92500" lnSpcReduction="10000"/>
          </a:bodyPr>
          <a:lstStyle/>
          <a:p>
            <a:r>
              <a:rPr lang="en-US" sz="2800" dirty="0"/>
              <a:t>Stress is the body’s normal reaction to any change that requires an adjustment or response. </a:t>
            </a:r>
          </a:p>
          <a:p>
            <a:pPr lvl="1"/>
            <a:r>
              <a:rPr lang="en-US" sz="2200" dirty="0"/>
              <a:t>Distress</a:t>
            </a:r>
          </a:p>
          <a:p>
            <a:pPr lvl="1"/>
            <a:r>
              <a:rPr lang="en-US" sz="2200" dirty="0"/>
              <a:t>Eustress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800" dirty="0"/>
              <a:t>Physical, mental, and emotional responses. </a:t>
            </a:r>
          </a:p>
          <a:p>
            <a:endParaRPr lang="en-US" sz="2200" dirty="0"/>
          </a:p>
          <a:p>
            <a:r>
              <a:rPr lang="en-US" sz="2800" dirty="0"/>
              <a:t>Fight or flight response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84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snowy landscape with trees and a fence&#10;">
            <a:extLst>
              <a:ext uri="{FF2B5EF4-FFF2-40B4-BE49-F238E27FC236}">
                <a16:creationId xmlns:a16="http://schemas.microsoft.com/office/drawing/2014/main" id="{60E2ED43-72AE-4B30-8CFC-A82B1ABBF5F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143000"/>
            <a:ext cx="5486400" cy="45720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48340" y="469232"/>
            <a:ext cx="5222750" cy="63887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000" dirty="0"/>
              <a:t>Acute vs. Chronic Stress</a:t>
            </a:r>
          </a:p>
          <a:p>
            <a:r>
              <a:rPr lang="en-US" sz="2400" u="sng" dirty="0"/>
              <a:t>Acute Stress</a:t>
            </a:r>
            <a:r>
              <a:rPr lang="en-US" sz="2400" dirty="0"/>
              <a:t>: </a:t>
            </a:r>
          </a:p>
          <a:p>
            <a:r>
              <a:rPr lang="en-US" sz="2800" dirty="0"/>
              <a:t>     </a:t>
            </a:r>
            <a:r>
              <a:rPr lang="en-US" sz="2000" dirty="0"/>
              <a:t>Short periods of time</a:t>
            </a:r>
          </a:p>
          <a:p>
            <a:r>
              <a:rPr lang="en-US" sz="2000" dirty="0"/>
              <a:t>       Identifiable trigger </a:t>
            </a:r>
          </a:p>
          <a:p>
            <a:r>
              <a:rPr lang="en-US" sz="1600" b="1" dirty="0"/>
              <a:t>44% of women and 31% of men report an increase in stress around the holidays. </a:t>
            </a:r>
          </a:p>
          <a:p>
            <a:endParaRPr lang="en-US" sz="2800" dirty="0"/>
          </a:p>
          <a:p>
            <a:r>
              <a:rPr lang="en-US" sz="2400" u="sng" dirty="0"/>
              <a:t>Chronic Stress</a:t>
            </a:r>
            <a:r>
              <a:rPr lang="en-US" sz="2400" dirty="0"/>
              <a:t>:</a:t>
            </a:r>
          </a:p>
          <a:p>
            <a:r>
              <a:rPr lang="en-US" sz="2800" dirty="0"/>
              <a:t>     </a:t>
            </a:r>
            <a:r>
              <a:rPr lang="en-US" sz="2000" dirty="0"/>
              <a:t>Longer duration of time</a:t>
            </a:r>
          </a:p>
          <a:p>
            <a:r>
              <a:rPr lang="en-US" sz="2000" dirty="0"/>
              <a:t>       Multiple triggers, often overlap</a:t>
            </a:r>
          </a:p>
          <a:p>
            <a:r>
              <a:rPr lang="en-US" sz="2000" dirty="0"/>
              <a:t>       Physical response is engaged</a:t>
            </a:r>
          </a:p>
          <a:p>
            <a:r>
              <a:rPr lang="en-US" sz="1600" b="1" dirty="0"/>
              <a:t>Impacts your health, mood, productivity, relationships, and quality of life. </a:t>
            </a:r>
          </a:p>
          <a:p>
            <a:pPr algn="r"/>
            <a:r>
              <a:rPr lang="en-US" sz="1200" dirty="0"/>
              <a:t>American Psychological Association (APA)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B1630D-CC24-443B-B8F7-86EFA657E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76740" y="1933074"/>
            <a:ext cx="1371600" cy="4572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snow covered tree tops">
            <a:extLst>
              <a:ext uri="{FF2B5EF4-FFF2-40B4-BE49-F238E27FC236}">
                <a16:creationId xmlns:a16="http://schemas.microsoft.com/office/drawing/2014/main" id="{9D81C5EE-2261-4083-8002-E23F98920BA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-2"/>
            <a:ext cx="12188952" cy="4572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042" y="4996638"/>
            <a:ext cx="10635916" cy="1471274"/>
          </a:xfrm>
        </p:spPr>
        <p:txBody>
          <a:bodyPr>
            <a:normAutofit fontScale="90000"/>
          </a:bodyPr>
          <a:lstStyle/>
          <a:p>
            <a:r>
              <a:rPr lang="en-US" dirty="0"/>
              <a:t>The Holiday Blues </a:t>
            </a:r>
            <a:br>
              <a:rPr lang="en-US" dirty="0"/>
            </a:br>
            <a:r>
              <a:rPr lang="en-US" dirty="0"/>
              <a:t>vs. </a:t>
            </a:r>
            <a:br>
              <a:rPr lang="en-US" dirty="0"/>
            </a:br>
            <a:r>
              <a:rPr lang="en-US" dirty="0"/>
              <a:t>Clinical Depression</a:t>
            </a:r>
          </a:p>
        </p:txBody>
      </p:sp>
    </p:spTree>
    <p:extLst>
      <p:ext uri="{BB962C8B-B14F-4D97-AF65-F5344CB8AC3E}">
        <p14:creationId xmlns:p14="http://schemas.microsoft.com/office/powerpoint/2010/main" val="206891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2">
            <a:extLst>
              <a:ext uri="{FF2B5EF4-FFF2-40B4-BE49-F238E27FC236}">
                <a16:creationId xmlns:a16="http://schemas.microsoft.com/office/drawing/2014/main" id="{D2229390-19C0-4498-8C60-A8B976781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09" y="2386583"/>
            <a:ext cx="4315968" cy="4218753"/>
          </a:xfrm>
        </p:spPr>
        <p:txBody>
          <a:bodyPr>
            <a:normAutofit fontScale="90000"/>
          </a:bodyPr>
          <a:lstStyle/>
          <a:p>
            <a:r>
              <a:rPr lang="en-US" dirty="0"/>
              <a:t>“It’s the most wonderful time of the year,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with kids jingle belling, and everyone telling you “be of good cheer”….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It’s the most wonderful time of the year!”</a:t>
            </a:r>
          </a:p>
        </p:txBody>
      </p:sp>
      <p:pic>
        <p:nvPicPr>
          <p:cNvPr id="24" name="Picture Placeholder 23" descr="A snowy field with snow covered trees&#10;&#10;">
            <a:extLst>
              <a:ext uri="{FF2B5EF4-FFF2-40B4-BE49-F238E27FC236}">
                <a16:creationId xmlns:a16="http://schemas.microsoft.com/office/drawing/2014/main" id="{57CE5AFB-7187-4C2D-B242-7DFB03D9BCA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2491" y="946404"/>
            <a:ext cx="5486400" cy="4965192"/>
          </a:xfrm>
        </p:spPr>
      </p:pic>
      <p:pic>
        <p:nvPicPr>
          <p:cNvPr id="26" name="Picture Placeholder 25" descr="snow covered pine leaves and pine cones&#10;">
            <a:extLst>
              <a:ext uri="{FF2B5EF4-FFF2-40B4-BE49-F238E27FC236}">
                <a16:creationId xmlns:a16="http://schemas.microsoft.com/office/drawing/2014/main" id="{36558FE3-0D16-474F-9215-B45433A929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3208" y="1600200"/>
            <a:ext cx="2286000" cy="3657600"/>
          </a:xfrm>
        </p:spPr>
      </p:pic>
    </p:spTree>
    <p:extLst>
      <p:ext uri="{BB962C8B-B14F-4D97-AF65-F5344CB8AC3E}">
        <p14:creationId xmlns:p14="http://schemas.microsoft.com/office/powerpoint/2010/main" val="554560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047E-FBFD-4F79-BCA5-10E69740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6622"/>
            <a:ext cx="11277600" cy="710028"/>
          </a:xfrm>
        </p:spPr>
        <p:txBody>
          <a:bodyPr/>
          <a:lstStyle/>
          <a:p>
            <a:pPr algn="ctr"/>
            <a:r>
              <a:rPr lang="en-US" dirty="0"/>
              <a:t>Holiday Stress Culprits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EF83DC-9F43-4632-85E6-411FC03E2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6650"/>
            <a:ext cx="10515600" cy="5530349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Finances</a:t>
            </a:r>
          </a:p>
          <a:p>
            <a:pPr lvl="1"/>
            <a:r>
              <a:rPr lang="en-US" sz="2200" dirty="0"/>
              <a:t>Commercialization of the holidays</a:t>
            </a:r>
          </a:p>
          <a:p>
            <a:pPr lvl="1"/>
            <a:r>
              <a:rPr lang="en-US" sz="2200" dirty="0"/>
              <a:t>Changes in the economy</a:t>
            </a:r>
          </a:p>
          <a:p>
            <a:pPr lvl="1"/>
            <a:r>
              <a:rPr lang="en-US" sz="2200" dirty="0"/>
              <a:t>Changes in employment</a:t>
            </a:r>
            <a:endParaRPr lang="en-US" sz="1800" dirty="0"/>
          </a:p>
          <a:p>
            <a:pPr marL="457200" lvl="1" indent="0">
              <a:buNone/>
            </a:pPr>
            <a:endParaRPr lang="en-US" sz="1900" dirty="0"/>
          </a:p>
          <a:p>
            <a:r>
              <a:rPr lang="en-US" sz="2800" dirty="0"/>
              <a:t>Physical Demands</a:t>
            </a:r>
          </a:p>
          <a:p>
            <a:pPr lvl="1"/>
            <a:r>
              <a:rPr lang="en-US" sz="2200" dirty="0"/>
              <a:t>Travel</a:t>
            </a:r>
          </a:p>
          <a:p>
            <a:pPr lvl="1"/>
            <a:r>
              <a:rPr lang="en-US" sz="2200" dirty="0"/>
              <a:t>Changes in routine</a:t>
            </a:r>
          </a:p>
          <a:p>
            <a:pPr lvl="1"/>
            <a:r>
              <a:rPr lang="en-US" sz="2200" dirty="0"/>
              <a:t>Changes in nutrition</a:t>
            </a:r>
          </a:p>
          <a:p>
            <a:pPr lvl="1"/>
            <a:endParaRPr lang="en-US" sz="1800" dirty="0"/>
          </a:p>
          <a:p>
            <a:r>
              <a:rPr lang="en-US" sz="2800" dirty="0"/>
              <a:t>Unrealistic Expectations</a:t>
            </a:r>
          </a:p>
          <a:p>
            <a:pPr lvl="1"/>
            <a:r>
              <a:rPr lang="en-US" sz="2200" dirty="0" err="1"/>
              <a:t>Shoulds</a:t>
            </a:r>
            <a:endParaRPr lang="en-US" sz="2200" dirty="0"/>
          </a:p>
          <a:p>
            <a:pPr lvl="1"/>
            <a:r>
              <a:rPr lang="en-US" sz="2200" dirty="0"/>
              <a:t>Compare and despair</a:t>
            </a:r>
          </a:p>
          <a:p>
            <a:pPr lvl="1"/>
            <a:r>
              <a:rPr lang="en-US" sz="2200" dirty="0"/>
              <a:t>End of year expectations</a:t>
            </a:r>
          </a:p>
          <a:p>
            <a:pPr lvl="1"/>
            <a:endParaRPr lang="en-US" sz="2200" dirty="0"/>
          </a:p>
          <a:p>
            <a:r>
              <a:rPr lang="en-US" sz="2800" dirty="0"/>
              <a:t>Grief</a:t>
            </a:r>
          </a:p>
          <a:p>
            <a:pPr lvl="1"/>
            <a:r>
              <a:rPr lang="en-US" sz="2200" dirty="0"/>
              <a:t>Physical distance from loved ones</a:t>
            </a:r>
          </a:p>
          <a:p>
            <a:pPr lvl="1"/>
            <a:r>
              <a:rPr lang="en-US" sz="2200" dirty="0"/>
              <a:t>Death of a loved one</a:t>
            </a:r>
          </a:p>
          <a:p>
            <a:pPr lvl="1"/>
            <a:r>
              <a:rPr lang="en-US" sz="2200" dirty="0"/>
              <a:t>Loss related to unrealized goals for this year</a:t>
            </a:r>
          </a:p>
          <a:p>
            <a:pPr lvl="1"/>
            <a:endParaRPr lang="en-US" sz="2200" dirty="0"/>
          </a:p>
          <a:p>
            <a:pPr marL="457200" lvl="1" indent="0">
              <a:buNone/>
            </a:pPr>
            <a:endParaRPr lang="en-US" sz="2800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BFF42CD-A8F2-4D90-A728-8D032DF21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61272" y="1947858"/>
            <a:ext cx="5183028" cy="39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86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F75DE-8A44-4EC5-83C6-95BDDF10D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11277600" cy="737937"/>
          </a:xfrm>
        </p:spPr>
        <p:txBody>
          <a:bodyPr/>
          <a:lstStyle/>
          <a:p>
            <a:pPr algn="ctr"/>
            <a:r>
              <a:rPr lang="en-US" dirty="0"/>
              <a:t>Signs of the Holiday Blues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1ADDC4-EB31-4044-A3D3-D521EA3D7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9884"/>
            <a:ext cx="10515600" cy="4697079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Dizziness or feeling “out of it”</a:t>
            </a:r>
          </a:p>
          <a:p>
            <a:r>
              <a:rPr lang="en-US" sz="2000" dirty="0"/>
              <a:t>General physical aches and pains</a:t>
            </a:r>
          </a:p>
          <a:p>
            <a:r>
              <a:rPr lang="en-US" sz="2000" dirty="0"/>
              <a:t>Grinding your teeth</a:t>
            </a:r>
          </a:p>
          <a:p>
            <a:r>
              <a:rPr lang="en-US" sz="2000" dirty="0"/>
              <a:t>Headaches</a:t>
            </a:r>
          </a:p>
          <a:p>
            <a:r>
              <a:rPr lang="en-US" sz="2000" dirty="0"/>
              <a:t>Changes in appetite</a:t>
            </a:r>
          </a:p>
          <a:p>
            <a:r>
              <a:rPr lang="en-US" sz="2000" dirty="0"/>
              <a:t>Increased muscle tension in neck, face or shoulders</a:t>
            </a:r>
          </a:p>
          <a:p>
            <a:r>
              <a:rPr lang="en-US" sz="2000" dirty="0"/>
              <a:t>Changes in sleep</a:t>
            </a:r>
          </a:p>
          <a:p>
            <a:r>
              <a:rPr lang="en-US" sz="2000" dirty="0"/>
              <a:t>Increased fatigue</a:t>
            </a:r>
          </a:p>
          <a:p>
            <a:r>
              <a:rPr lang="en-US" sz="2000" dirty="0"/>
              <a:t>Significant changes in weight</a:t>
            </a:r>
          </a:p>
          <a:p>
            <a:r>
              <a:rPr lang="en-US" sz="2000" dirty="0"/>
              <a:t>Upset stomach</a:t>
            </a:r>
          </a:p>
          <a:p>
            <a:r>
              <a:rPr lang="en-US" sz="2000" dirty="0"/>
              <a:t>Increased irritability</a:t>
            </a:r>
          </a:p>
          <a:p>
            <a:r>
              <a:rPr lang="en-US" sz="2000" dirty="0"/>
              <a:t>Social withdrawal</a:t>
            </a:r>
          </a:p>
          <a:p>
            <a:r>
              <a:rPr lang="en-US" sz="2000" dirty="0"/>
              <a:t>Lower motivation</a:t>
            </a:r>
          </a:p>
        </p:txBody>
      </p:sp>
      <p:pic>
        <p:nvPicPr>
          <p:cNvPr id="4" name="Picture 3" descr="A person wearing a santa hat&#10;&#10;Description automatically generated with medium confidence">
            <a:extLst>
              <a:ext uri="{FF2B5EF4-FFF2-40B4-BE49-F238E27FC236}">
                <a16:creationId xmlns:a16="http://schemas.microsoft.com/office/drawing/2014/main" id="{7D8B59E1-4A74-4AE8-9808-EF473D3C3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75950" y="3078760"/>
            <a:ext cx="4056909" cy="285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17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3" descr="Horizontal list&#10;">
            <a:extLst>
              <a:ext uri="{FF2B5EF4-FFF2-40B4-BE49-F238E27FC236}">
                <a16:creationId xmlns:a16="http://schemas.microsoft.com/office/drawing/2014/main" id="{CC7A8C35-E466-4E16-BA37-2EFDD88C8C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78495"/>
              </p:ext>
            </p:extLst>
          </p:nvPr>
        </p:nvGraphicFramePr>
        <p:xfrm>
          <a:off x="838200" y="1118936"/>
          <a:ext cx="10808368" cy="549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8D3B756-D83B-4FF4-8276-0B9B5F6F43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701" y="5092145"/>
            <a:ext cx="2124497" cy="1593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7B842E-2B85-4185-8950-C6391B01BBCC}"/>
              </a:ext>
            </a:extLst>
          </p:cNvPr>
          <p:cNvSpPr txBox="1"/>
          <p:nvPr/>
        </p:nvSpPr>
        <p:spPr>
          <a:xfrm>
            <a:off x="4252772" y="240633"/>
            <a:ext cx="3507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Helping Myself</a:t>
            </a:r>
          </a:p>
        </p:txBody>
      </p:sp>
    </p:spTree>
    <p:extLst>
      <p:ext uri="{BB962C8B-B14F-4D97-AF65-F5344CB8AC3E}">
        <p14:creationId xmlns:p14="http://schemas.microsoft.com/office/powerpoint/2010/main" val="1459801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B6389-2374-4677-B8BB-59410CCC3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9986"/>
            <a:ext cx="11277600" cy="842794"/>
          </a:xfrm>
        </p:spPr>
        <p:txBody>
          <a:bodyPr/>
          <a:lstStyle/>
          <a:p>
            <a:r>
              <a:rPr lang="en-US" dirty="0"/>
              <a:t>Seasonal Affective Disorder  (SAD)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DB74C90-9371-469B-B1ED-3E94E14A4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9"/>
          <a:stretch/>
        </p:blipFill>
        <p:spPr bwMode="auto">
          <a:xfrm>
            <a:off x="8209461" y="2869756"/>
            <a:ext cx="2876550" cy="16303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BE8C7A-F42E-4BA8-8F6E-CBDC97A52B20}"/>
              </a:ext>
            </a:extLst>
          </p:cNvPr>
          <p:cNvSpPr txBox="1"/>
          <p:nvPr/>
        </p:nvSpPr>
        <p:spPr>
          <a:xfrm>
            <a:off x="543480" y="1092780"/>
            <a:ext cx="109126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/>
              <a:t>3 of 4 people impacted by SAD are women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/>
              <a:t>Increased risk between the ages of 15 and 30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/>
              <a:t>Begins between September / October and subsides in April / May.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/>
              <a:t>Biological vs.  Environmental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Melatonin levels are higher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600" dirty="0"/>
              <a:t>Sleep</a:t>
            </a:r>
          </a:p>
          <a:p>
            <a:pPr lvl="2"/>
            <a:endParaRPr lang="en-US" sz="16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Serotonin levels are lower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600" dirty="0"/>
              <a:t>Natural mood stabilizer</a:t>
            </a:r>
          </a:p>
          <a:p>
            <a:pPr lvl="2"/>
            <a:endParaRPr lang="en-US" sz="16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People who live further from the equator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Vitamin D levels are lower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Individuals who already struggle with depression or bipolar disorder may see an increase in symptoms during this time. </a:t>
            </a:r>
          </a:p>
        </p:txBody>
      </p:sp>
    </p:spTree>
    <p:extLst>
      <p:ext uri="{BB962C8B-B14F-4D97-AF65-F5344CB8AC3E}">
        <p14:creationId xmlns:p14="http://schemas.microsoft.com/office/powerpoint/2010/main" val="1489492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4EEF2"/>
      </a:accent1>
      <a:accent2>
        <a:srgbClr val="9CD3D9"/>
      </a:accent2>
      <a:accent3>
        <a:srgbClr val="387373"/>
      </a:accent3>
      <a:accent4>
        <a:srgbClr val="022E40"/>
      </a:accent4>
      <a:accent5>
        <a:srgbClr val="F2E4C9"/>
      </a:accent5>
      <a:accent6>
        <a:srgbClr val="FFFFF5"/>
      </a:accent6>
      <a:hlink>
        <a:srgbClr val="0563C1"/>
      </a:hlink>
      <a:folHlink>
        <a:srgbClr val="954F72"/>
      </a:folHlink>
    </a:clrScheme>
    <a:fontScheme name="Custom 114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owscape_tm44613219_Win32_JB_SL_v3" id="{1C87AC08-773C-4510-A4A8-B1D3594C4029}" vid="{72F6DBE6-EDB8-4427-B790-8ECF5ED625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576AF5-45CB-4D7F-8506-5C2B8F7E0CB6}">
  <ds:schemaRefs>
    <ds:schemaRef ds:uri="http://schemas.openxmlformats.org/package/2006/metadata/core-properties"/>
    <ds:schemaRef ds:uri="230e9df3-be65-4c73-a93b-d1236ebd677e"/>
    <ds:schemaRef ds:uri="http://schemas.microsoft.com/office/infopath/2007/PartnerControls"/>
    <ds:schemaRef ds:uri="http://purl.org/dc/dcmitype/"/>
    <ds:schemaRef ds:uri="http://schemas.microsoft.com/office/2006/metadata/properties"/>
    <ds:schemaRef ds:uri="16c05727-aa75-4e4a-9b5f-8a80a1165891"/>
    <ds:schemaRef ds:uri="http://purl.org/dc/terms/"/>
    <ds:schemaRef ds:uri="http://schemas.microsoft.com/office/2006/documentManagement/types"/>
    <ds:schemaRef ds:uri="http://schemas.microsoft.com/sharepoint/v3"/>
    <ds:schemaRef ds:uri="http://purl.org/dc/elements/1.1/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473F6E9-2FA5-4F36-A42B-ED7213C4AA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1B5A3C-8B2E-4B35-A109-4713D9D356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Snowscape presentation</Template>
  <TotalTime>1568</TotalTime>
  <Words>751</Words>
  <Application>Microsoft Office PowerPoint</Application>
  <PresentationFormat>Widescreen</PresentationFormat>
  <Paragraphs>189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-apple-system</vt:lpstr>
      <vt:lpstr>Arial</vt:lpstr>
      <vt:lpstr>Bodoni MT</vt:lpstr>
      <vt:lpstr>Calibri</vt:lpstr>
      <vt:lpstr>Open Sans</vt:lpstr>
      <vt:lpstr>Source Sans Pro Light</vt:lpstr>
      <vt:lpstr>Wingdings</vt:lpstr>
      <vt:lpstr>Office Theme</vt:lpstr>
      <vt:lpstr>How to Cope with Holiday Stress and Depression</vt:lpstr>
      <vt:lpstr>Stress </vt:lpstr>
      <vt:lpstr>PowerPoint Presentation</vt:lpstr>
      <vt:lpstr>The Holiday Blues  vs.  Clinical Depression</vt:lpstr>
      <vt:lpstr>“It’s the most wonderful time of the year,   with kids jingle belling, and everyone telling you “be of good cheer”….  It’s the most wonderful time of the year!”</vt:lpstr>
      <vt:lpstr>Holiday Stress Culprits </vt:lpstr>
      <vt:lpstr>Signs of the Holiday Blues</vt:lpstr>
      <vt:lpstr>PowerPoint Presentation</vt:lpstr>
      <vt:lpstr>Seasonal Affective Disorder  (SAD)</vt:lpstr>
      <vt:lpstr>Helpful Interventions for SAD</vt:lpstr>
      <vt:lpstr>Major Depressive Disorder ≥ 5 symptoms in the same 2-week period</vt:lpstr>
      <vt:lpstr>Signs of Depression in Others</vt:lpstr>
      <vt:lpstr>Coming Along Side</vt:lpstr>
      <vt:lpstr>Crisis Contact Information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Cope with Holiday Stress and Depression</dc:title>
  <dc:creator>Ruth A. Scheufler</dc:creator>
  <cp:lastModifiedBy>Ruth A. Scheufler</cp:lastModifiedBy>
  <cp:revision>13</cp:revision>
  <cp:lastPrinted>2022-12-12T19:31:29Z</cp:lastPrinted>
  <dcterms:created xsi:type="dcterms:W3CDTF">2022-11-23T17:48:55Z</dcterms:created>
  <dcterms:modified xsi:type="dcterms:W3CDTF">2022-12-13T14:17:56Z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