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773" r:id="rId3"/>
    <p:sldId id="772" r:id="rId4"/>
    <p:sldId id="696" r:id="rId5"/>
    <p:sldId id="758" r:id="rId6"/>
    <p:sldId id="760" r:id="rId7"/>
    <p:sldId id="762" r:id="rId8"/>
    <p:sldId id="761" r:id="rId9"/>
    <p:sldId id="765" r:id="rId10"/>
    <p:sldId id="769" r:id="rId11"/>
    <p:sldId id="763" r:id="rId12"/>
    <p:sldId id="7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36" d="100"/>
          <a:sy n="36" d="100"/>
        </p:scale>
        <p:origin x="1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C99-BA0F-40B3-B023-3D984E472F7D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79F32-1511-4A8F-9CAE-FC9975BED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3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Almost 32 years</a:t>
            </a:r>
          </a:p>
          <a:p>
            <a:r>
              <a:rPr lang="en-US" dirty="0"/>
              <a:t>8% rate reduction in PY 2023 – rates lowest in 60 years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lowest workers comp rates in US through January of 2022</a:t>
            </a:r>
          </a:p>
          <a:p>
            <a:r>
              <a:rPr lang="en-US" dirty="0"/>
              <a:t>In 2008 we were 3</a:t>
            </a:r>
            <a:r>
              <a:rPr lang="en-US" baseline="30000" dirty="0"/>
              <a:t>rd</a:t>
            </a:r>
            <a:r>
              <a:rPr lang="en-US" dirty="0"/>
              <a:t> highest in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9F32-1511-4A8F-9CAE-FC9975BED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 of only 4 in country (Washington, Wyoming, North Dakota)</a:t>
            </a:r>
          </a:p>
          <a:p>
            <a:r>
              <a:rPr lang="en-US" dirty="0"/>
              <a:t>During Covid 3 totaling nearly $8 billion</a:t>
            </a:r>
          </a:p>
          <a:p>
            <a:r>
              <a:rPr lang="en-US" dirty="0"/>
              <a:t>$5 Billion in Dec of 2020 – largest ever</a:t>
            </a:r>
          </a:p>
          <a:p>
            <a:r>
              <a:rPr lang="en-US" dirty="0"/>
              <a:t>Rates are lowest in 60 years</a:t>
            </a:r>
          </a:p>
          <a:p>
            <a:r>
              <a:rPr lang="en-US" dirty="0"/>
              <a:t>As of Jan of 2022 we had the 5</a:t>
            </a:r>
            <a:r>
              <a:rPr lang="en-US" baseline="30000" dirty="0"/>
              <a:t>th</a:t>
            </a:r>
            <a:r>
              <a:rPr lang="en-US" dirty="0"/>
              <a:t> lowest rates in the country – down from 3rd highest in 2008</a:t>
            </a:r>
          </a:p>
          <a:p>
            <a:r>
              <a:rPr lang="en-US" dirty="0"/>
              <a:t>Launched Multi Payment Policy Option online</a:t>
            </a:r>
          </a:p>
          <a:p>
            <a:r>
              <a:rPr lang="en-US" dirty="0"/>
              <a:t>U-3 Straight Through Process – Policy issued immediately</a:t>
            </a:r>
          </a:p>
          <a:p>
            <a:r>
              <a:rPr lang="en-US" dirty="0"/>
              <a:t>We ramped up or communication outreach – Facebook, YouTube, Twitter, </a:t>
            </a:r>
            <a:r>
              <a:rPr lang="en-US" dirty="0" err="1"/>
              <a:t>Linkedin</a:t>
            </a:r>
            <a:r>
              <a:rPr lang="en-US" dirty="0"/>
              <a:t> and our blog</a:t>
            </a:r>
          </a:p>
          <a:p>
            <a:r>
              <a:rPr lang="en-US" dirty="0"/>
              <a:t>Want to enhance website user experience</a:t>
            </a:r>
          </a:p>
          <a:p>
            <a:r>
              <a:rPr lang="en-US"/>
              <a:t>Update our </a:t>
            </a:r>
            <a:r>
              <a:rPr lang="en-US" dirty="0"/>
              <a:t>imaging systems – provide new paperless options for employers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9F32-1511-4A8F-9CAE-FC9975BED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7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76"/>
            <a:fld id="{A70174BF-A747-465C-8D99-9A4DD933E076}" type="slidenum">
              <a:rPr lang="en-US" smtClean="0"/>
              <a:pPr defTabSz="927276"/>
              <a:t>4</a:t>
            </a:fld>
            <a:endParaRPr lang="en-US" dirty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92838" cy="3484562"/>
          </a:xfrm>
          <a:ln cap="flat"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2457"/>
          </a:xfrm>
          <a:noFill/>
          <a:ln/>
        </p:spPr>
        <p:txBody>
          <a:bodyPr lIns="93741" tIns="46871" rIns="93741" bIns="468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76"/>
            <a:fld id="{133C7FEF-3D7B-453F-B81B-68D2262FA655}" type="slidenum">
              <a:rPr lang="en-US" smtClean="0"/>
              <a:pPr defTabSz="927276"/>
              <a:t>5</a:t>
            </a:fld>
            <a:endParaRPr lang="en-US" dirty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92838" cy="3484562"/>
          </a:xfrm>
          <a:ln cap="flat"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2457"/>
          </a:xfrm>
          <a:noFill/>
          <a:ln/>
        </p:spPr>
        <p:txBody>
          <a:bodyPr lIns="93741" tIns="46871" rIns="93741" bIns="46871"/>
          <a:lstStyle/>
          <a:p>
            <a:r>
              <a:rPr lang="en-US" dirty="0"/>
              <a:t>Do employers provide training and information to </a:t>
            </a:r>
            <a:r>
              <a:rPr lang="en-US"/>
              <a:t>employees on </a:t>
            </a:r>
            <a:r>
              <a:rPr lang="en-US" dirty="0"/>
              <a:t>their obligations and rights?  If not, why not? – do they know if they seek treatment to let facility or Dr know they were injured at work, do they know who the MCO is (cards)</a:t>
            </a:r>
          </a:p>
          <a:p>
            <a:endParaRPr lang="en-US" dirty="0"/>
          </a:p>
          <a:p>
            <a:r>
              <a:rPr lang="en-US" dirty="0"/>
              <a:t>Is there a time frame in your handbook about how long they have to report an injury</a:t>
            </a:r>
          </a:p>
          <a:p>
            <a:r>
              <a:rPr lang="en-US" dirty="0"/>
              <a:t>Can file FROI online, with MCO, or you can fax to 866-366-8352</a:t>
            </a:r>
          </a:p>
          <a:p>
            <a:r>
              <a:rPr lang="en-US" dirty="0"/>
              <a:t>IW must file a claim within one year of injury or death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76"/>
            <a:fld id="{AF0FFBA6-2A3C-49AC-AA8C-34A93B86D008}" type="slidenum">
              <a:rPr lang="en-US" smtClean="0"/>
              <a:pPr defTabSz="927276"/>
              <a:t>6</a:t>
            </a:fld>
            <a:endParaRPr lang="en-US" dirty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92838" cy="3484562"/>
          </a:xfrm>
          <a:ln cap="flat"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2457"/>
          </a:xfrm>
          <a:noFill/>
          <a:ln/>
        </p:spPr>
        <p:txBody>
          <a:bodyPr lIns="93741" tIns="46871" rIns="93741" bIns="46871"/>
          <a:lstStyle/>
          <a:p>
            <a:r>
              <a:rPr lang="en-US" dirty="0"/>
              <a:t>Employer’s can drive the cost of a claim up or down, depending upon their involvement and attitude.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76"/>
            <a:fld id="{D83C5B2F-19DD-4A5A-8859-796651B595CA}" type="slidenum">
              <a:rPr lang="en-US" smtClean="0"/>
              <a:pPr defTabSz="927276"/>
              <a:t>7</a:t>
            </a:fld>
            <a:endParaRPr lang="en-US" dirty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92838" cy="3484562"/>
          </a:xfrm>
          <a:ln cap="flat"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2457"/>
          </a:xfrm>
          <a:noFill/>
          <a:ln/>
        </p:spPr>
        <p:txBody>
          <a:bodyPr lIns="93741" tIns="46871" rIns="93741" bIns="46871"/>
          <a:lstStyle/>
          <a:p>
            <a:r>
              <a:rPr lang="en-US" dirty="0"/>
              <a:t>Following up with injured employee can help identify potential problems before they impact costs.  It also provides for a positive mental experience for the employee (i.e. someone cares about me)</a:t>
            </a:r>
          </a:p>
          <a:p>
            <a:r>
              <a:rPr lang="en-US" dirty="0"/>
              <a:t>Important to manage your claims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76"/>
            <a:fld id="{44C0DCA4-BE4E-4148-9DDC-EBD2D216BA38}" type="slidenum">
              <a:rPr lang="en-US" smtClean="0"/>
              <a:pPr defTabSz="927276"/>
              <a:t>8</a:t>
            </a:fld>
            <a:endParaRPr lang="en-US" dirty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6913"/>
            <a:ext cx="6192838" cy="3484562"/>
          </a:xfrm>
          <a:ln cap="flat"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2457"/>
          </a:xfrm>
          <a:noFill/>
          <a:ln/>
        </p:spPr>
        <p:txBody>
          <a:bodyPr lIns="93741" tIns="46871" rIns="93741" bIns="46871"/>
          <a:lstStyle/>
          <a:p>
            <a:r>
              <a:rPr lang="en-US" dirty="0"/>
              <a:t>The MCO manages the medical care.  The employer should be talking with the MCO to ensure the MCO understands the employer has work that will meet the injured employee’s restrictions.</a:t>
            </a:r>
          </a:p>
          <a:p>
            <a:r>
              <a:rPr lang="en-US" dirty="0"/>
              <a:t>Open Enrollment every 2 </a:t>
            </a:r>
            <a:r>
              <a:rPr lang="en-US" dirty="0" err="1"/>
              <a:t>yrs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required to get in Group</a:t>
            </a:r>
          </a:p>
          <a:p>
            <a:r>
              <a:rPr lang="en-US" dirty="0"/>
              <a:t>Make sure you don’t pay more to be in group then what you save</a:t>
            </a:r>
          </a:p>
          <a:p>
            <a:r>
              <a:rPr lang="en-US" dirty="0"/>
              <a:t>Get 2 or 3 different quotes</a:t>
            </a:r>
          </a:p>
          <a:p>
            <a:r>
              <a:rPr lang="en-US" dirty="0"/>
              <a:t>Rerates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9F32-1511-4A8F-9CAE-FC9975BED5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55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sure they are working for you</a:t>
            </a:r>
          </a:p>
          <a:p>
            <a:r>
              <a:rPr lang="en-US" dirty="0"/>
              <a:t>Don’t confuse with MCO – separate 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9F32-1511-4A8F-9CAE-FC9975BED5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FD31-A3E7-4EBE-A331-EA44DA7EC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C74A6-7479-49BA-8D7E-0FDE5FA57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DAC0-0D3F-4213-AD57-E3CCF156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639C-2AE4-410C-B1D4-B76691DA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F0A7C-D82D-4784-886C-62BF5875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63F3-BE47-40F6-AA82-99BD7037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79380-6520-48CE-B72B-86EE832EA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95047-8711-4C72-B845-26890A00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6D4E-E4EE-4009-B359-2810C9DC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71C20-68CA-44B4-BA1C-28507B49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445C7-8F46-4D0E-AF29-B04206589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00325-7F86-40D3-A50E-C95A0FD64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5F9B2-ABE7-42FA-B726-8D25D6B3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DC740-9E65-401E-A669-8832D4B4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2BB02-105C-4C4A-881F-3172FB4C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7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00F88-8BF0-4B27-A430-E3E3866C3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3CBA-E58D-4850-B9C4-1AF26EB1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00C03-54A5-4879-97A2-E8132D98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923B-B171-46BA-8B07-11BCB5CC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6498-4DCC-4B5A-A144-1A95C451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34510-2273-4FC6-8725-A1715848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1CF03-D416-4AF9-82CB-BD5F5EDB2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E1CF2-D11C-4401-A01F-24DF60FC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30A07-9D36-485B-AFD8-83D2202F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FD34-3120-4DAD-8816-63A8463C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EE35-275B-4F75-9BFF-8D15316B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1107-3B5E-4205-A608-3E4AADF5C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A544A-6A39-43C8-8813-5E59D6416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354F0-80AC-45B6-A026-CE0B6DB5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285CF-5542-4AB2-BCEC-7CC3553F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196E0-3F93-4E0F-9EF9-AB89346F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8158-6DAD-42F4-9246-DA3F197E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394ED-FBB6-4CC4-A22C-79E8AD67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F1CC5-99DF-462D-BE01-91B6A125E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1CA94-BEE1-4D19-8015-377E31A28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04E0B-AE0E-45B4-BD7B-76DBC57A4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24FCC0-4C21-4830-860C-1A04FE6D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9D4D5-9CFD-47BE-B433-2E5A318D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AD368-49C5-4560-B1C2-4578411E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5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FBD07-3D8D-449E-B83E-481EE8BE8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7A3B6-1DF6-4570-82F0-F862C3C0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C0232-B229-46B6-99FA-9BD5FE63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B93A1-CCB7-43CE-B784-6E6E1CAA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6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D8C7A-25FC-4EF4-9308-E720C766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E2A18-4C39-4B88-8C9A-7C1EC55E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B510F-9D63-4334-B367-81288581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7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2820-5613-49DC-ABDB-E6B8DEB88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6F84C-D816-4660-993D-7D466C06E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925C3-00D7-4CB5-ADEF-E854CBBB3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3E963-E164-4CB6-AA00-E0F6F0CE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51EDD-3683-4B62-B922-8B39EA50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F3842-317C-4444-BEF5-77B0372C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743F0-AFFF-4DCC-BB0B-0B8E0531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1FCE8F-B200-47F9-8ADD-4594B4B07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729F-A42C-45A1-A9D7-00984FDFC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F2BB6-C4E0-426D-87E9-98EBB376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1F339-F818-4DB2-BAC4-27158773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92699-ADD2-4E95-AEC7-79A8BB3D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4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878295-29E5-4597-8147-AE4ECCAD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E4827-53A5-4ACD-835C-670A0EA7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40ACC-27C3-4710-8266-86CD782AF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7885-E91B-4192-94B5-0EB2DE7C98A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35BA4-861B-4E0A-8986-662CD6AE0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9BD9-6650-4912-B64A-6F5B9DB0F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4DEB-1E48-4170-8580-13A319AF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4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B3622-7E5C-4B4B-BAF4-21201DA60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Jodi Sabatino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679D1-E6E5-4E5A-805F-2EF889DA4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BWC Employer Services Specialist</a:t>
            </a:r>
          </a:p>
          <a:p>
            <a:r>
              <a:rPr lang="en-US" dirty="0"/>
              <a:t>Canton Service Office</a:t>
            </a:r>
          </a:p>
          <a:p>
            <a:r>
              <a:rPr lang="en-US" dirty="0"/>
              <a:t>330-471-0923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0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A986B-1F9D-41A7-A434-EB0D8EA0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Group Rating Sponsor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472ED-60AD-4730-93E4-1D62D73A8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receive up to a 53% discount off base rate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 to Join the Group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 of Group are rated as one Employer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Coverage is still through BWC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substantially improve accident prevention and claims handling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Eligible - Employers must enroll the Monday before Thanksgiving each year for the new year that begins July 1st</a:t>
            </a:r>
          </a:p>
        </p:txBody>
      </p:sp>
    </p:spTree>
    <p:extLst>
      <p:ext uri="{BB962C8B-B14F-4D97-AF65-F5344CB8AC3E}">
        <p14:creationId xmlns:p14="http://schemas.microsoft.com/office/powerpoint/2010/main" val="385777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ED49F-E11B-48B7-984E-C09EFB96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Third Party Administrator Role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DDB6-9E98-4710-967D-8B6536D64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Employer not required to have a TPA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Private Contract between employer and TPA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TPA’s also work for Group Sponsoring Organizations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 claims for employer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Settle claims and pursue handicap reimbursements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Represent employer at I.C. hearings</a:t>
            </a:r>
          </a:p>
        </p:txBody>
      </p:sp>
    </p:spTree>
    <p:extLst>
      <p:ext uri="{BB962C8B-B14F-4D97-AF65-F5344CB8AC3E}">
        <p14:creationId xmlns:p14="http://schemas.microsoft.com/office/powerpoint/2010/main" val="177555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A990ED-7DD9-4F9B-9193-3EA8CC25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ANY QUESTIONS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9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D8B43-595D-4DB8-9505-2019F6356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BWC Facts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5B427-BC32-48CC-9968-2B9056E3A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are the exclusive provider for workers compensation coverage for employers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Dividends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Rates – 8% Rate cut for employers this coming year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358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A9A32D-5FC1-4782-814E-800F5B44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Knowing the Players of Workers Compensation</a:t>
            </a:r>
          </a:p>
        </p:txBody>
      </p:sp>
    </p:spTree>
    <p:extLst>
      <p:ext uri="{BB962C8B-B14F-4D97-AF65-F5344CB8AC3E}">
        <p14:creationId xmlns:p14="http://schemas.microsoft.com/office/powerpoint/2010/main" val="184024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4680" name="Rectangle 92467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82" name="Freeform: Shape 92468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42" name="Title 4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  <a:t> Who are the players?</a:t>
            </a:r>
            <a:b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</a:br>
            <a:endParaRPr lang="en-US">
              <a:solidFill>
                <a:srgbClr val="FFFFFF"/>
              </a:solidFill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924684" name="Arc 92468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4674" name="Rectangle 2"/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Injured worker</a:t>
            </a:r>
          </a:p>
          <a:p>
            <a:r>
              <a:rPr lang="en-US" dirty="0">
                <a:latin typeface="Arial" charset="0"/>
                <a:cs typeface="Arial" charset="0"/>
              </a:rPr>
              <a:t>Employer </a:t>
            </a:r>
          </a:p>
          <a:p>
            <a:r>
              <a:rPr lang="en-US" dirty="0">
                <a:latin typeface="Arial" charset="0"/>
                <a:cs typeface="Arial" charset="0"/>
              </a:rPr>
              <a:t>Managed Care Organization (MCO)</a:t>
            </a:r>
          </a:p>
          <a:p>
            <a:r>
              <a:rPr lang="en-US" dirty="0">
                <a:latin typeface="Arial" charset="0"/>
                <a:cs typeface="Arial" charset="0"/>
              </a:rPr>
              <a:t>BWC</a:t>
            </a:r>
          </a:p>
          <a:p>
            <a:r>
              <a:rPr lang="en-US" dirty="0">
                <a:latin typeface="Arial" charset="0"/>
                <a:cs typeface="Arial" charset="0"/>
              </a:rPr>
              <a:t>Group Rating Sponsor</a:t>
            </a:r>
          </a:p>
          <a:p>
            <a:r>
              <a:rPr lang="en-US" dirty="0">
                <a:latin typeface="Arial" charset="0"/>
                <a:cs typeface="Arial" charset="0"/>
              </a:rPr>
              <a:t>Third Party Administrator (TPA) 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24675" name="Rectangle 3"/>
          <p:cNvSpPr>
            <a:spLocks noChangeArrowheads="1"/>
          </p:cNvSpPr>
          <p:nvPr/>
        </p:nvSpPr>
        <p:spPr bwMode="auto">
          <a:xfrm>
            <a:off x="3657600" y="990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" pitchFamily="18" charset="0"/>
            </a:endParaRP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4419600" y="2590801"/>
            <a:ext cx="74676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endParaRPr lang="en-US" sz="2800">
              <a:solidFill>
                <a:srgbClr val="1C1C1C"/>
              </a:solidFill>
              <a:latin typeface="Arial" charset="0"/>
              <a:ea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2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4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4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4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672" name="Rectangle 113671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74" name="Oval 11367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66" name="Title 5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  <a:t> The injured worker’s role</a:t>
            </a:r>
            <a:b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</a:br>
            <a:endParaRPr lang="en-US">
              <a:solidFill>
                <a:srgbClr val="FFFFFF"/>
              </a:solidFill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113676" name="Arc 113675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678" name="Oval 113677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667" name="Content Placeholder 6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Reports all workplace injuries to management regardless of treatment</a:t>
            </a:r>
          </a:p>
          <a:p>
            <a:r>
              <a:rPr lang="en-US" dirty="0">
                <a:latin typeface="Arial" charset="0"/>
                <a:cs typeface="Arial" charset="0"/>
              </a:rPr>
              <a:t>Notifies employer if a claim is filed</a:t>
            </a:r>
          </a:p>
          <a:p>
            <a:r>
              <a:rPr lang="en-US" dirty="0">
                <a:latin typeface="Arial" charset="0"/>
                <a:cs typeface="Arial" charset="0"/>
              </a:rPr>
              <a:t>Follows medical restrictions</a:t>
            </a:r>
          </a:p>
          <a:p>
            <a:r>
              <a:rPr lang="en-US" dirty="0">
                <a:latin typeface="Arial" charset="0"/>
                <a:cs typeface="Arial" charset="0"/>
              </a:rPr>
              <a:t>Keeps employer informed of progress and obstacles encountered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695" name="Rectangle 11469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90" name="Title 5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Rockwell" pitchFamily="18" charset="0"/>
                <a:cs typeface="Rockwell" pitchFamily="18" charset="0"/>
              </a:rPr>
              <a:t> The employer’s role</a:t>
            </a:r>
            <a:br>
              <a:rPr lang="en-US" sz="5000" dirty="0">
                <a:latin typeface="Rockwell" pitchFamily="18" charset="0"/>
                <a:cs typeface="Rockwell" pitchFamily="18" charset="0"/>
              </a:rPr>
            </a:br>
            <a:endParaRPr lang="en-US" sz="5000" dirty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11469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Employer and/or MCO reports claim timely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Investigates accident promptly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Decides to certify or reject the claim</a:t>
            </a:r>
          </a:p>
          <a:p>
            <a:pPr marL="0" indent="0">
              <a:spcBef>
                <a:spcPts val="3000"/>
              </a:spcBef>
              <a:buClr>
                <a:schemeClr val="accent4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When an employer certifies a claim, it is stating that:</a:t>
            </a:r>
          </a:p>
          <a:p>
            <a:pPr marL="346075" lvl="1" indent="0">
              <a:buClr>
                <a:schemeClr val="accent4"/>
              </a:buClr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1.   An injury occurred at work</a:t>
            </a:r>
          </a:p>
          <a:p>
            <a:pPr marL="346075" lvl="1" indent="0">
              <a:buClr>
                <a:schemeClr val="accent4"/>
              </a:buClr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2.   The injured person was its employee</a:t>
            </a:r>
          </a:p>
          <a:p>
            <a:pPr lvl="2">
              <a:defRPr/>
            </a:pPr>
            <a:endParaRPr lang="en-US" sz="2200" dirty="0">
              <a:ea typeface="ＭＳ Ｐゴシック" charset="-128"/>
            </a:endParaRPr>
          </a:p>
          <a:p>
            <a:pPr>
              <a:defRPr/>
            </a:pPr>
            <a:endParaRPr lang="en-US" sz="2200" dirty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720" name="Rectangle 11571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22" name="Freeform: Shape 11572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14" name="Title 5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  <a:t> The employer’s role</a:t>
            </a:r>
            <a:b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</a:br>
            <a:endParaRPr lang="en-US">
              <a:solidFill>
                <a:srgbClr val="FFFFFF"/>
              </a:solidFill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115724" name="Arc 1157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715" name="Content Placeholder 6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Follows up with its injured worker</a:t>
            </a:r>
          </a:p>
          <a:p>
            <a:r>
              <a:rPr lang="en-US" dirty="0">
                <a:latin typeface="Arial" charset="0"/>
                <a:cs typeface="Arial" charset="0"/>
              </a:rPr>
              <a:t>Coordinates remain-at-work / return-to-work strategies with MCO, medical providers, and BWC</a:t>
            </a:r>
          </a:p>
          <a:p>
            <a:pPr lvl="2"/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744" name="Rectangle 11674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46" name="Oval 11674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38" name="Title 5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  <a:t> The MCO role</a:t>
            </a:r>
            <a:br>
              <a:rPr lang="en-US">
                <a:solidFill>
                  <a:srgbClr val="FFFFFF"/>
                </a:solidFill>
                <a:latin typeface="Rockwell" pitchFamily="18" charset="0"/>
                <a:cs typeface="Rockwell" pitchFamily="18" charset="0"/>
              </a:rPr>
            </a:br>
            <a:endParaRPr lang="en-US">
              <a:solidFill>
                <a:srgbClr val="FFFFFF"/>
              </a:solidFill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116748" name="Arc 11674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750" name="Oval 11674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739" name="Content Placeholder 6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Every employer has an MCO</a:t>
            </a:r>
          </a:p>
          <a:p>
            <a:r>
              <a:rPr lang="en-US" dirty="0">
                <a:latin typeface="Arial" charset="0"/>
                <a:cs typeface="Arial" charset="0"/>
              </a:rPr>
              <a:t>Paid by BWC</a:t>
            </a:r>
          </a:p>
          <a:p>
            <a:r>
              <a:rPr lang="en-US" dirty="0">
                <a:latin typeface="Arial" charset="0"/>
                <a:cs typeface="Arial" charset="0"/>
              </a:rPr>
              <a:t>Manage medical</a:t>
            </a:r>
          </a:p>
          <a:p>
            <a:r>
              <a:rPr lang="en-US" dirty="0">
                <a:latin typeface="Arial" charset="0"/>
                <a:cs typeface="Arial" charset="0"/>
              </a:rPr>
              <a:t>Approve medical treatment</a:t>
            </a:r>
          </a:p>
          <a:p>
            <a:r>
              <a:rPr lang="en-US" dirty="0">
                <a:latin typeface="Arial" charset="0"/>
                <a:cs typeface="Arial" charset="0"/>
              </a:rPr>
              <a:t>Drive return-to-work programs</a:t>
            </a:r>
          </a:p>
          <a:p>
            <a:pPr lvl="2"/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A4085-9C75-4032-AD48-217963EB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The BWC Role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B2926-CB1C-4FF3-95C5-B123DF345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Investigate and determine claim allowance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 Lost Time Benefits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Adjudicate additional allowances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eligibility for Rehab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Assist with bringing the claim to resolution</a:t>
            </a:r>
          </a:p>
        </p:txBody>
      </p:sp>
    </p:spTree>
    <p:extLst>
      <p:ext uri="{BB962C8B-B14F-4D97-AF65-F5344CB8AC3E}">
        <p14:creationId xmlns:p14="http://schemas.microsoft.com/office/powerpoint/2010/main" val="260187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710</Words>
  <Application>Microsoft Office PowerPoint</Application>
  <PresentationFormat>Widescreen</PresentationFormat>
  <Paragraphs>102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Wingdings</vt:lpstr>
      <vt:lpstr>Office Theme</vt:lpstr>
      <vt:lpstr>Jodi Sabatino </vt:lpstr>
      <vt:lpstr>BWC Facts</vt:lpstr>
      <vt:lpstr>Knowing the Players of Workers Compensation</vt:lpstr>
      <vt:lpstr> Who are the players? </vt:lpstr>
      <vt:lpstr> The injured worker’s role </vt:lpstr>
      <vt:lpstr> The employer’s role </vt:lpstr>
      <vt:lpstr> The employer’s role </vt:lpstr>
      <vt:lpstr> The MCO role </vt:lpstr>
      <vt:lpstr>The BWC Role</vt:lpstr>
      <vt:lpstr>Group Rating Sponsor </vt:lpstr>
      <vt:lpstr>Third Party Administrator Role</vt:lpstr>
      <vt:lpstr>ANY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Jodi Sabatino</dc:title>
  <dc:creator>Jodi Sabatino</dc:creator>
  <cp:lastModifiedBy>Bailey, Deb</cp:lastModifiedBy>
  <cp:revision>19</cp:revision>
  <dcterms:created xsi:type="dcterms:W3CDTF">2023-04-20T13:00:04Z</dcterms:created>
  <dcterms:modified xsi:type="dcterms:W3CDTF">2023-06-26T20:57:14Z</dcterms:modified>
</cp:coreProperties>
</file>