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17" r:id="rId4"/>
  </p:sldMasterIdLst>
  <p:sldIdLst>
    <p:sldId id="343" r:id="rId5"/>
    <p:sldId id="257" r:id="rId6"/>
    <p:sldId id="284" r:id="rId7"/>
    <p:sldId id="362" r:id="rId8"/>
    <p:sldId id="363" r:id="rId9"/>
    <p:sldId id="350" r:id="rId10"/>
    <p:sldId id="351" r:id="rId11"/>
    <p:sldId id="352" r:id="rId12"/>
    <p:sldId id="364" r:id="rId13"/>
    <p:sldId id="365" r:id="rId14"/>
    <p:sldId id="353" r:id="rId15"/>
    <p:sldId id="366" r:id="rId16"/>
    <p:sldId id="354" r:id="rId17"/>
    <p:sldId id="355" r:id="rId18"/>
    <p:sldId id="356" r:id="rId19"/>
    <p:sldId id="375" r:id="rId20"/>
    <p:sldId id="367" r:id="rId21"/>
    <p:sldId id="376" r:id="rId22"/>
    <p:sldId id="368" r:id="rId23"/>
    <p:sldId id="357" r:id="rId24"/>
    <p:sldId id="358" r:id="rId25"/>
    <p:sldId id="369" r:id="rId26"/>
    <p:sldId id="359" r:id="rId27"/>
    <p:sldId id="370" r:id="rId28"/>
    <p:sldId id="377" r:id="rId29"/>
    <p:sldId id="378" r:id="rId30"/>
    <p:sldId id="360" r:id="rId31"/>
    <p:sldId id="371" r:id="rId32"/>
    <p:sldId id="361" r:id="rId33"/>
    <p:sldId id="372" r:id="rId34"/>
    <p:sldId id="373" r:id="rId35"/>
    <p:sldId id="374"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FF7"/>
    <a:srgbClr val="D0D1D9"/>
    <a:srgbClr val="F6F9FF"/>
    <a:srgbClr val="19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34" autoAdjust="0"/>
  </p:normalViewPr>
  <p:slideViewPr>
    <p:cSldViewPr snapToGrid="0">
      <p:cViewPr varScale="1">
        <p:scale>
          <a:sx n="120" d="100"/>
          <a:sy n="120" d="100"/>
        </p:scale>
        <p:origin x="120"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84DA70-C731-4C70-880D-CCD4705E623C}" type="datetime1">
              <a:rPr lang="en-US" noProof="0" smtClean="0"/>
              <a:t>9/1/2023</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a:xfrm>
            <a:off x="9255346" y="2750337"/>
            <a:ext cx="1171888" cy="1356442"/>
          </a:xfrm>
        </p:spPr>
        <p:txBody>
          <a:bodyPr/>
          <a:lstStyle/>
          <a:p>
            <a:fld id="{3A98EE3D-8CD1-4C3F-BD1C-C98C9596463C}" type="slidenum">
              <a:rPr lang="en-US" noProof="0" smtClean="0"/>
              <a:t>‹#›</a:t>
            </a:fld>
            <a:endParaRPr lang="en-US" noProof="0" dirty="0"/>
          </a:p>
        </p:txBody>
      </p:sp>
      <p:sp>
        <p:nvSpPr>
          <p:cNvPr id="11" name="Rectangle">
            <a:extLst>
              <a:ext uri="{FF2B5EF4-FFF2-40B4-BE49-F238E27FC236}">
                <a16:creationId xmlns:a16="http://schemas.microsoft.com/office/drawing/2014/main" id="{3C0DE475-E94E-41A4-9BD8-EE0CA9628153}"/>
              </a:ext>
            </a:extLst>
          </p:cNvPr>
          <p:cNvSpPr/>
          <p:nvPr userDrawn="1"/>
        </p:nvSpPr>
        <p:spPr>
          <a:xfrm flipH="1">
            <a:off x="-1" y="4450190"/>
            <a:ext cx="12192000" cy="2407811"/>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200" noProof="0" dirty="0"/>
          </a:p>
        </p:txBody>
      </p:sp>
      <p:sp>
        <p:nvSpPr>
          <p:cNvPr id="12" name="Rectangle">
            <a:extLst>
              <a:ext uri="{FF2B5EF4-FFF2-40B4-BE49-F238E27FC236}">
                <a16:creationId xmlns:a16="http://schemas.microsoft.com/office/drawing/2014/main" id="{4A92E400-88FF-4AFE-B013-F78A38A1B25C}"/>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200" noProof="0" dirty="0"/>
          </a:p>
        </p:txBody>
      </p:sp>
      <p:pic>
        <p:nvPicPr>
          <p:cNvPr id="14" name="Picture 13">
            <a:extLst>
              <a:ext uri="{FF2B5EF4-FFF2-40B4-BE49-F238E27FC236}">
                <a16:creationId xmlns:a16="http://schemas.microsoft.com/office/drawing/2014/main" id="{330C60EE-99ED-48C7-AFE5-BBF4AAC0E309}"/>
              </a:ext>
            </a:extLst>
          </p:cNvPr>
          <p:cNvPicPr>
            <a:picLocks noChangeAspect="1"/>
          </p:cNvPicPr>
          <p:nvPr userDrawn="1"/>
        </p:nvPicPr>
        <p:blipFill>
          <a:blip r:embed="rId4"/>
          <a:stretch>
            <a:fillRect/>
          </a:stretch>
        </p:blipFill>
        <p:spPr>
          <a:xfrm>
            <a:off x="9842625" y="5592777"/>
            <a:ext cx="1516421" cy="519428"/>
          </a:xfrm>
          <a:prstGeom prst="rect">
            <a:avLst/>
          </a:prstGeom>
        </p:spPr>
      </p:pic>
    </p:spTree>
    <p:extLst>
      <p:ext uri="{BB962C8B-B14F-4D97-AF65-F5344CB8AC3E}">
        <p14:creationId xmlns:p14="http://schemas.microsoft.com/office/powerpoint/2010/main" val="1877434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D6E202-B606-4609-B914-27C9371A1F6D}" type="datetime1">
              <a:rPr lang="en-US" noProof="0" smtClean="0"/>
              <a:t>9/1/2023</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a:xfrm>
            <a:off x="10729455" y="4711309"/>
            <a:ext cx="1154151" cy="1090789"/>
          </a:xfrm>
        </p:spPr>
        <p:txBody>
          <a:bodyPr/>
          <a:lstStyle/>
          <a:p>
            <a:fld id="{3A98EE3D-8CD1-4C3F-BD1C-C98C9596463C}" type="slidenum">
              <a:rPr lang="en-US" noProof="0" smtClean="0"/>
              <a:t>‹#›</a:t>
            </a:fld>
            <a:endParaRPr lang="en-US" noProof="0" dirty="0"/>
          </a:p>
        </p:txBody>
      </p:sp>
      <p:pic>
        <p:nvPicPr>
          <p:cNvPr id="12" name="Picture 11">
            <a:extLst>
              <a:ext uri="{FF2B5EF4-FFF2-40B4-BE49-F238E27FC236}">
                <a16:creationId xmlns:a16="http://schemas.microsoft.com/office/drawing/2014/main" id="{93D65B43-354A-4C10-AD1A-A3843CF1AE2E}"/>
              </a:ext>
            </a:extLst>
          </p:cNvPr>
          <p:cNvPicPr>
            <a:picLocks noChangeAspect="1"/>
          </p:cNvPicPr>
          <p:nvPr userDrawn="1"/>
        </p:nvPicPr>
        <p:blipFill>
          <a:blip r:embed="rId4"/>
          <a:stretch>
            <a:fillRect/>
          </a:stretch>
        </p:blipFill>
        <p:spPr>
          <a:xfrm>
            <a:off x="9842625" y="5592777"/>
            <a:ext cx="1516421" cy="519428"/>
          </a:xfrm>
          <a:prstGeom prst="rect">
            <a:avLst/>
          </a:prstGeom>
        </p:spPr>
      </p:pic>
    </p:spTree>
    <p:extLst>
      <p:ext uri="{BB962C8B-B14F-4D97-AF65-F5344CB8AC3E}">
        <p14:creationId xmlns:p14="http://schemas.microsoft.com/office/powerpoint/2010/main" val="294511994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D6E202-B606-4609-B914-27C9371A1F6D}" type="datetime1">
              <a:rPr lang="en-US" noProof="0" smtClean="0"/>
              <a:t>9/1/2023</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a:xfrm>
            <a:off x="10729455" y="4711615"/>
            <a:ext cx="1154151" cy="1090789"/>
          </a:xfrm>
        </p:spPr>
        <p:txBody>
          <a:bodyPr/>
          <a:lstStyle/>
          <a:p>
            <a:fld id="{3A98EE3D-8CD1-4C3F-BD1C-C98C9596463C}" type="slidenum">
              <a:rPr lang="en-US" noProof="0" smtClean="0"/>
              <a:t>‹#›</a:t>
            </a:fld>
            <a:endParaRPr lang="en-US" noProof="0" dirty="0"/>
          </a:p>
        </p:txBody>
      </p:sp>
      <p:pic>
        <p:nvPicPr>
          <p:cNvPr id="12" name="Picture 11">
            <a:extLst>
              <a:ext uri="{FF2B5EF4-FFF2-40B4-BE49-F238E27FC236}">
                <a16:creationId xmlns:a16="http://schemas.microsoft.com/office/drawing/2014/main" id="{C3D09068-AEFA-4667-A4E2-74541753C7D7}"/>
              </a:ext>
            </a:extLst>
          </p:cNvPr>
          <p:cNvPicPr>
            <a:picLocks noChangeAspect="1"/>
          </p:cNvPicPr>
          <p:nvPr userDrawn="1"/>
        </p:nvPicPr>
        <p:blipFill>
          <a:blip r:embed="rId4"/>
          <a:stretch>
            <a:fillRect/>
          </a:stretch>
        </p:blipFill>
        <p:spPr>
          <a:xfrm>
            <a:off x="9842625" y="5592777"/>
            <a:ext cx="1516421" cy="519428"/>
          </a:xfrm>
          <a:prstGeom prst="rect">
            <a:avLst/>
          </a:prstGeom>
        </p:spPr>
      </p:pic>
    </p:spTree>
    <p:extLst>
      <p:ext uri="{BB962C8B-B14F-4D97-AF65-F5344CB8AC3E}">
        <p14:creationId xmlns:p14="http://schemas.microsoft.com/office/powerpoint/2010/main" val="312318267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D6E202-B606-4609-B914-27C9371A1F6D}" type="datetime1">
              <a:rPr lang="en-US" noProof="0" smtClean="0"/>
              <a:t>9/1/2023</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a:xfrm>
            <a:off x="10729455" y="4709925"/>
            <a:ext cx="1154151" cy="1090789"/>
          </a:xfrm>
        </p:spPr>
        <p:txBody>
          <a:bodyPr/>
          <a:lstStyle/>
          <a:p>
            <a:fld id="{3A98EE3D-8CD1-4C3F-BD1C-C98C9596463C}" type="slidenum">
              <a:rPr lang="en-US" noProof="0" smtClean="0"/>
              <a:t>‹#›</a:t>
            </a:fld>
            <a:endParaRPr lang="en-US" noProof="0"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pic>
        <p:nvPicPr>
          <p:cNvPr id="18" name="Picture 17">
            <a:extLst>
              <a:ext uri="{FF2B5EF4-FFF2-40B4-BE49-F238E27FC236}">
                <a16:creationId xmlns:a16="http://schemas.microsoft.com/office/drawing/2014/main" id="{F3430EBB-D753-4EC3-8DC9-A4A5EC1838EC}"/>
              </a:ext>
            </a:extLst>
          </p:cNvPr>
          <p:cNvPicPr>
            <a:picLocks noChangeAspect="1"/>
          </p:cNvPicPr>
          <p:nvPr userDrawn="1"/>
        </p:nvPicPr>
        <p:blipFill>
          <a:blip r:embed="rId4"/>
          <a:stretch>
            <a:fillRect/>
          </a:stretch>
        </p:blipFill>
        <p:spPr>
          <a:xfrm>
            <a:off x="9842625" y="5592777"/>
            <a:ext cx="1516421" cy="519428"/>
          </a:xfrm>
          <a:prstGeom prst="rect">
            <a:avLst/>
          </a:prstGeom>
        </p:spPr>
      </p:pic>
    </p:spTree>
    <p:extLst>
      <p:ext uri="{BB962C8B-B14F-4D97-AF65-F5344CB8AC3E}">
        <p14:creationId xmlns:p14="http://schemas.microsoft.com/office/powerpoint/2010/main" val="172491625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D6E202-B606-4609-B914-27C9371A1F6D}" type="datetime1">
              <a:rPr lang="en-US" noProof="0" smtClean="0"/>
              <a:t>9/1/2023</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a:xfrm>
            <a:off x="10729455" y="4709925"/>
            <a:ext cx="1154151" cy="1090789"/>
          </a:xfrm>
        </p:spPr>
        <p:txBody>
          <a:bodyPr/>
          <a:lstStyle/>
          <a:p>
            <a:fld id="{3A98EE3D-8CD1-4C3F-BD1C-C98C9596463C}" type="slidenum">
              <a:rPr lang="en-US" noProof="0" smtClean="0"/>
              <a:t>‹#›</a:t>
            </a:fld>
            <a:endParaRPr lang="en-US" noProof="0" dirty="0"/>
          </a:p>
        </p:txBody>
      </p:sp>
      <p:pic>
        <p:nvPicPr>
          <p:cNvPr id="13" name="Picture 12">
            <a:extLst>
              <a:ext uri="{FF2B5EF4-FFF2-40B4-BE49-F238E27FC236}">
                <a16:creationId xmlns:a16="http://schemas.microsoft.com/office/drawing/2014/main" id="{0A1CB5B2-4866-44D9-9532-9553DA7654EF}"/>
              </a:ext>
            </a:extLst>
          </p:cNvPr>
          <p:cNvPicPr>
            <a:picLocks noChangeAspect="1"/>
          </p:cNvPicPr>
          <p:nvPr userDrawn="1"/>
        </p:nvPicPr>
        <p:blipFill>
          <a:blip r:embed="rId4"/>
          <a:stretch>
            <a:fillRect/>
          </a:stretch>
        </p:blipFill>
        <p:spPr>
          <a:xfrm>
            <a:off x="9842625" y="5592777"/>
            <a:ext cx="1516421" cy="519428"/>
          </a:xfrm>
          <a:prstGeom prst="rect">
            <a:avLst/>
          </a:prstGeom>
        </p:spPr>
      </p:pic>
    </p:spTree>
    <p:extLst>
      <p:ext uri="{BB962C8B-B14F-4D97-AF65-F5344CB8AC3E}">
        <p14:creationId xmlns:p14="http://schemas.microsoft.com/office/powerpoint/2010/main" val="139494781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62D6E202-B606-4609-B914-27C9371A1F6D}" type="datetime1">
              <a:rPr lang="en-US" noProof="0" smtClean="0"/>
              <a:t>9/1/2023</a:t>
            </a:fld>
            <a:endParaRPr lang="en-US" noProof="0" dirty="0"/>
          </a:p>
        </p:txBody>
      </p:sp>
      <p:sp>
        <p:nvSpPr>
          <p:cNvPr id="4" name="Footer Placeholder 3"/>
          <p:cNvSpPr>
            <a:spLocks noGrp="1"/>
          </p:cNvSpPr>
          <p:nvPr>
            <p:ph type="ftr" sz="quarter" idx="11"/>
          </p:nvPr>
        </p:nvSpPr>
        <p:spPr/>
        <p:txBody>
          <a:bodyPr/>
          <a:lstStyle/>
          <a:p>
            <a:endParaRPr lang="en-US" noProof="0" dirty="0"/>
          </a:p>
        </p:txBody>
      </p:sp>
      <p:sp>
        <p:nvSpPr>
          <p:cNvPr id="5" name="Slide Number Placeholder 4"/>
          <p:cNvSpPr>
            <a:spLocks noGrp="1"/>
          </p:cNvSpPr>
          <p:nvPr>
            <p:ph type="sldNum" sz="quarter" idx="12"/>
          </p:nvPr>
        </p:nvSpPr>
        <p:spPr/>
        <p:txBody>
          <a:bodyPr/>
          <a:lstStyle/>
          <a:p>
            <a:fld id="{3A98EE3D-8CD1-4C3F-BD1C-C98C9596463C}" type="slidenum">
              <a:rPr lang="en-US" noProof="0" smtClean="0"/>
              <a:t>‹#›</a:t>
            </a:fld>
            <a:endParaRPr lang="en-US" noProof="0" dirty="0"/>
          </a:p>
        </p:txBody>
      </p:sp>
      <p:pic>
        <p:nvPicPr>
          <p:cNvPr id="18" name="Picture 17">
            <a:extLst>
              <a:ext uri="{FF2B5EF4-FFF2-40B4-BE49-F238E27FC236}">
                <a16:creationId xmlns:a16="http://schemas.microsoft.com/office/drawing/2014/main" id="{B1ECB6B8-C862-4737-951A-E0C04A3F509F}"/>
              </a:ext>
            </a:extLst>
          </p:cNvPr>
          <p:cNvPicPr>
            <a:picLocks noChangeAspect="1"/>
          </p:cNvPicPr>
          <p:nvPr userDrawn="1"/>
        </p:nvPicPr>
        <p:blipFill>
          <a:blip r:embed="rId4"/>
          <a:stretch>
            <a:fillRect/>
          </a:stretch>
        </p:blipFill>
        <p:spPr>
          <a:xfrm>
            <a:off x="9842625" y="5592777"/>
            <a:ext cx="1516421" cy="519428"/>
          </a:xfrm>
          <a:prstGeom prst="rect">
            <a:avLst/>
          </a:prstGeom>
        </p:spPr>
      </p:pic>
    </p:spTree>
    <p:extLst>
      <p:ext uri="{BB962C8B-B14F-4D97-AF65-F5344CB8AC3E}">
        <p14:creationId xmlns:p14="http://schemas.microsoft.com/office/powerpoint/2010/main" val="337176384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62D6E202-B606-4609-B914-27C9371A1F6D}" type="datetime1">
              <a:rPr lang="en-US" noProof="0" smtClean="0"/>
              <a:t>9/1/2023</a:t>
            </a:fld>
            <a:endParaRPr lang="en-US" noProof="0" dirty="0"/>
          </a:p>
        </p:txBody>
      </p:sp>
      <p:sp>
        <p:nvSpPr>
          <p:cNvPr id="4" name="Footer Placeholder 3"/>
          <p:cNvSpPr>
            <a:spLocks noGrp="1"/>
          </p:cNvSpPr>
          <p:nvPr>
            <p:ph type="ftr" sz="quarter" idx="11"/>
          </p:nvPr>
        </p:nvSpPr>
        <p:spPr/>
        <p:txBody>
          <a:bodyPr/>
          <a:lstStyle/>
          <a:p>
            <a:endParaRPr lang="en-US" noProof="0" dirty="0"/>
          </a:p>
        </p:txBody>
      </p:sp>
      <p:sp>
        <p:nvSpPr>
          <p:cNvPr id="5" name="Slide Number Placeholder 4"/>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2077862432"/>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noProof="0" smtClean="0"/>
              <a:t>9/1/2023</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3A98EE3D-8CD1-4C3F-BD1C-C98C9596463C}" type="slidenum">
              <a:rPr lang="en-US" noProof="0" smtClean="0"/>
              <a:t>‹#›</a:t>
            </a:fld>
            <a:endParaRPr lang="en-US" noProof="0" dirty="0"/>
          </a:p>
        </p:txBody>
      </p:sp>
      <p:pic>
        <p:nvPicPr>
          <p:cNvPr id="11" name="Picture 10">
            <a:extLst>
              <a:ext uri="{FF2B5EF4-FFF2-40B4-BE49-F238E27FC236}">
                <a16:creationId xmlns:a16="http://schemas.microsoft.com/office/drawing/2014/main" id="{B8730ABF-0C4C-4B8E-A5BF-A33CB1F92D79}"/>
              </a:ext>
            </a:extLst>
          </p:cNvPr>
          <p:cNvPicPr>
            <a:picLocks noChangeAspect="1"/>
          </p:cNvPicPr>
          <p:nvPr userDrawn="1"/>
        </p:nvPicPr>
        <p:blipFill>
          <a:blip r:embed="rId4"/>
          <a:stretch>
            <a:fillRect/>
          </a:stretch>
        </p:blipFill>
        <p:spPr>
          <a:xfrm>
            <a:off x="9842625" y="5592777"/>
            <a:ext cx="1516421" cy="519428"/>
          </a:xfrm>
          <a:prstGeom prst="rect">
            <a:avLst/>
          </a:prstGeom>
        </p:spPr>
      </p:pic>
    </p:spTree>
    <p:extLst>
      <p:ext uri="{BB962C8B-B14F-4D97-AF65-F5344CB8AC3E}">
        <p14:creationId xmlns:p14="http://schemas.microsoft.com/office/powerpoint/2010/main" val="2382519875"/>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2D6E202-B606-4609-B914-27C9371A1F6D}" type="datetime1">
              <a:rPr lang="en-US" noProof="0" smtClean="0"/>
              <a:t>9/1/2023</a:t>
            </a:fld>
            <a:endParaRPr lang="en-US" noProof="0" dirty="0"/>
          </a:p>
        </p:txBody>
      </p:sp>
      <p:sp>
        <p:nvSpPr>
          <p:cNvPr id="5" name="Footer Placeholder 4"/>
          <p:cNvSpPr>
            <a:spLocks noGrp="1"/>
          </p:cNvSpPr>
          <p:nvPr>
            <p:ph type="ftr" sz="quarter" idx="11"/>
          </p:nvPr>
        </p:nvSpPr>
        <p:spPr>
          <a:xfrm>
            <a:off x="680321" y="5936188"/>
            <a:ext cx="6126805" cy="365125"/>
          </a:xfrm>
        </p:spPr>
        <p:txBody>
          <a:bodyPr/>
          <a:lstStyle/>
          <a:p>
            <a:endParaRPr lang="en-US" noProof="0"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A98EE3D-8CD1-4C3F-BD1C-C98C9596463C}" type="slidenum">
              <a:rPr lang="en-US" noProof="0" smtClean="0"/>
              <a:t>‹#›</a:t>
            </a:fld>
            <a:endParaRPr lang="en-US" noProof="0" dirty="0"/>
          </a:p>
        </p:txBody>
      </p:sp>
      <p:pic>
        <p:nvPicPr>
          <p:cNvPr id="9" name="Picture 8">
            <a:extLst>
              <a:ext uri="{FF2B5EF4-FFF2-40B4-BE49-F238E27FC236}">
                <a16:creationId xmlns:a16="http://schemas.microsoft.com/office/drawing/2014/main" id="{B50BA247-A27C-4242-B518-0CD4749F14B2}"/>
              </a:ext>
            </a:extLst>
          </p:cNvPr>
          <p:cNvPicPr>
            <a:picLocks noChangeAspect="1"/>
          </p:cNvPicPr>
          <p:nvPr userDrawn="1"/>
        </p:nvPicPr>
        <p:blipFill>
          <a:blip r:embed="rId2"/>
          <a:stretch>
            <a:fillRect/>
          </a:stretch>
        </p:blipFill>
        <p:spPr>
          <a:xfrm>
            <a:off x="9842625" y="5592777"/>
            <a:ext cx="1516421" cy="519428"/>
          </a:xfrm>
          <a:prstGeom prst="rect">
            <a:avLst/>
          </a:prstGeom>
        </p:spPr>
      </p:pic>
    </p:spTree>
    <p:extLst>
      <p:ext uri="{BB962C8B-B14F-4D97-AF65-F5344CB8AC3E}">
        <p14:creationId xmlns:p14="http://schemas.microsoft.com/office/powerpoint/2010/main" val="4222251650"/>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Agenda">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9/1/2023</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AA314B25-B4AF-394E-BBDA-7E6BAD315F39}"/>
              </a:ext>
            </a:extLst>
          </p:cNvPr>
          <p:cNvSpPr/>
          <p:nvPr userDrawn="1"/>
        </p:nvSpPr>
        <p:spPr>
          <a:xfrm>
            <a:off x="3351058" y="0"/>
            <a:ext cx="8840943"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200" noProof="0" dirty="0"/>
          </a:p>
        </p:txBody>
      </p:sp>
      <p:sp>
        <p:nvSpPr>
          <p:cNvPr id="6" name="Rectangle">
            <a:extLst>
              <a:ext uri="{FF2B5EF4-FFF2-40B4-BE49-F238E27FC236}">
                <a16:creationId xmlns:a16="http://schemas.microsoft.com/office/drawing/2014/main" id="{737575EF-0D14-6140-A91B-260C9C9DFE41}"/>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200" noProof="0" dirty="0"/>
          </a:p>
        </p:txBody>
      </p:sp>
      <p:sp>
        <p:nvSpPr>
          <p:cNvPr id="10" name="Title Placeholder 1">
            <a:extLst>
              <a:ext uri="{FF2B5EF4-FFF2-40B4-BE49-F238E27FC236}">
                <a16:creationId xmlns:a16="http://schemas.microsoft.com/office/drawing/2014/main" id="{82544261-8049-494B-A93D-BDFF1BB84722}"/>
              </a:ext>
            </a:extLst>
          </p:cNvPr>
          <p:cNvSpPr>
            <a:spLocks noGrp="1"/>
          </p:cNvSpPr>
          <p:nvPr>
            <p:ph type="title" hasCustomPrompt="1"/>
          </p:nvPr>
        </p:nvSpPr>
        <p:spPr>
          <a:xfrm>
            <a:off x="635001" y="3135207"/>
            <a:ext cx="4886855" cy="587584"/>
          </a:xfrm>
          <a:prstGeom prst="rect">
            <a:avLst/>
          </a:prstGeom>
        </p:spPr>
        <p:txBody>
          <a:bodyPr vert="horz" lIns="91440" tIns="45720" rIns="91440" bIns="45720" rtlCol="0" anchor="ctr">
            <a:normAutofit/>
          </a:bodyPr>
          <a:lstStyle>
            <a:lvl1pPr algn="ctr">
              <a:defRPr cap="all" baseline="0"/>
            </a:lvl1pPr>
          </a:lstStyle>
          <a:p>
            <a:r>
              <a:rPr lang="en-US" noProof="0"/>
              <a:t>Title goes here</a:t>
            </a:r>
          </a:p>
        </p:txBody>
      </p:sp>
      <p:sp>
        <p:nvSpPr>
          <p:cNvPr id="12" name="Content Placeholder 3">
            <a:extLst>
              <a:ext uri="{FF2B5EF4-FFF2-40B4-BE49-F238E27FC236}">
                <a16:creationId xmlns:a16="http://schemas.microsoft.com/office/drawing/2014/main" id="{9214786D-83EE-814C-A5E4-D0EC7D29D0C4}"/>
              </a:ext>
            </a:extLst>
          </p:cNvPr>
          <p:cNvSpPr>
            <a:spLocks noGrp="1"/>
          </p:cNvSpPr>
          <p:nvPr>
            <p:ph sz="half" idx="2"/>
          </p:nvPr>
        </p:nvSpPr>
        <p:spPr>
          <a:xfrm>
            <a:off x="5575829" y="633875"/>
            <a:ext cx="5981171" cy="5590250"/>
          </a:xfrm>
        </p:spPr>
        <p:txBody>
          <a:bodyPr anchor="ctr">
            <a:normAutofit/>
          </a:bodyPr>
          <a:lstStyle>
            <a:lvl1pPr marL="257175" indent="-257175">
              <a:buClr>
                <a:schemeClr val="tx1"/>
              </a:buClr>
              <a:buFont typeface="+mj-lt"/>
              <a:buAutoNum type="arabicPeriod"/>
              <a:defRPr sz="1200">
                <a:solidFill>
                  <a:schemeClr val="tx1"/>
                </a:solidFill>
              </a:defRPr>
            </a:lvl1pPr>
            <a:lvl2pPr marL="408051" indent="-257175">
              <a:buClr>
                <a:schemeClr val="tx1"/>
              </a:buClr>
              <a:buFont typeface="+mj-lt"/>
              <a:buAutoNum type="arabicPeriod"/>
              <a:defRPr sz="1050">
                <a:solidFill>
                  <a:schemeClr val="tx1"/>
                </a:solidFill>
              </a:defRPr>
            </a:lvl2pPr>
            <a:lvl3pPr marL="459486" indent="-171450">
              <a:buClr>
                <a:schemeClr val="tx1"/>
              </a:buClr>
              <a:buFont typeface="+mj-lt"/>
              <a:buAutoNum type="arabicPeriod"/>
              <a:defRPr sz="825">
                <a:solidFill>
                  <a:schemeClr val="tx1"/>
                </a:solidFill>
              </a:defRPr>
            </a:lvl3pPr>
            <a:lvl4pPr marL="596646" indent="-171450">
              <a:buClr>
                <a:schemeClr val="tx1"/>
              </a:buClr>
              <a:buFont typeface="+mj-lt"/>
              <a:buAutoNum type="arabicPeriod"/>
              <a:defRPr sz="825">
                <a:solidFill>
                  <a:schemeClr val="tx1"/>
                </a:solidFill>
              </a:defRPr>
            </a:lvl4pPr>
            <a:lvl5pPr marL="733806" indent="-171450">
              <a:buClr>
                <a:schemeClr val="tx1"/>
              </a:buClr>
              <a:buFont typeface="+mj-lt"/>
              <a:buAutoNum type="arabicPeriod"/>
              <a:defRPr sz="825">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pic>
        <p:nvPicPr>
          <p:cNvPr id="9" name="Picture 8">
            <a:extLst>
              <a:ext uri="{FF2B5EF4-FFF2-40B4-BE49-F238E27FC236}">
                <a16:creationId xmlns:a16="http://schemas.microsoft.com/office/drawing/2014/main" id="{81C5253D-F8CA-4BBB-B552-855953916D07}"/>
              </a:ext>
            </a:extLst>
          </p:cNvPr>
          <p:cNvPicPr>
            <a:picLocks noChangeAspect="1"/>
          </p:cNvPicPr>
          <p:nvPr userDrawn="1"/>
        </p:nvPicPr>
        <p:blipFill>
          <a:blip r:embed="rId2"/>
          <a:stretch>
            <a:fillRect/>
          </a:stretch>
        </p:blipFill>
        <p:spPr>
          <a:xfrm>
            <a:off x="9842625" y="5592777"/>
            <a:ext cx="1516421" cy="519428"/>
          </a:xfrm>
          <a:prstGeom prst="rect">
            <a:avLst/>
          </a:prstGeom>
        </p:spPr>
      </p:pic>
    </p:spTree>
    <p:extLst>
      <p:ext uri="{BB962C8B-B14F-4D97-AF65-F5344CB8AC3E}">
        <p14:creationId xmlns:p14="http://schemas.microsoft.com/office/powerpoint/2010/main" val="40081343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Quot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9/1/2023</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0AB10FFC-D586-994D-8D3D-F4042255CB72}"/>
              </a:ext>
            </a:extLst>
          </p:cNvPr>
          <p:cNvSpPr/>
          <p:nvPr userDrawn="1"/>
        </p:nvSpPr>
        <p:spPr>
          <a:xfrm flipH="1">
            <a:off x="0" y="0"/>
            <a:ext cx="12192000"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200" noProof="0" dirty="0"/>
          </a:p>
        </p:txBody>
      </p:sp>
      <p:sp>
        <p:nvSpPr>
          <p:cNvPr id="6" name="Rectangle">
            <a:extLst>
              <a:ext uri="{FF2B5EF4-FFF2-40B4-BE49-F238E27FC236}">
                <a16:creationId xmlns:a16="http://schemas.microsoft.com/office/drawing/2014/main" id="{C7B0C08A-E831-D242-B2CE-2DEB004F982F}"/>
              </a:ext>
            </a:extLst>
          </p:cNvPr>
          <p:cNvSpPr/>
          <p:nvPr userDrawn="1"/>
        </p:nvSpPr>
        <p:spPr>
          <a:xfrm>
            <a:off x="635000" y="633874"/>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200" noProof="0" dirty="0"/>
          </a:p>
        </p:txBody>
      </p:sp>
      <p:sp>
        <p:nvSpPr>
          <p:cNvPr id="10" name="Title Placeholder 1">
            <a:extLst>
              <a:ext uri="{FF2B5EF4-FFF2-40B4-BE49-F238E27FC236}">
                <a16:creationId xmlns:a16="http://schemas.microsoft.com/office/drawing/2014/main" id="{61FB2196-E251-5A40-86F7-6092CEBFA133}"/>
              </a:ext>
            </a:extLst>
          </p:cNvPr>
          <p:cNvSpPr>
            <a:spLocks noGrp="1"/>
          </p:cNvSpPr>
          <p:nvPr>
            <p:ph type="title" hasCustomPrompt="1"/>
          </p:nvPr>
        </p:nvSpPr>
        <p:spPr>
          <a:xfrm>
            <a:off x="635000" y="3135207"/>
            <a:ext cx="5460992" cy="587584"/>
          </a:xfrm>
          <a:prstGeom prst="rect">
            <a:avLst/>
          </a:prstGeom>
        </p:spPr>
        <p:txBody>
          <a:bodyPr vert="horz" lIns="91440" tIns="45720" rIns="91440" bIns="45720" rtlCol="0" anchor="ctr">
            <a:noAutofit/>
          </a:bodyPr>
          <a:lstStyle>
            <a:lvl1pPr algn="r">
              <a:defRPr sz="3600" cap="all" baseline="0"/>
            </a:lvl1pPr>
          </a:lstStyle>
          <a:p>
            <a:r>
              <a:rPr lang="en-US" noProof="0"/>
              <a:t>Title goes here</a:t>
            </a:r>
          </a:p>
        </p:txBody>
      </p:sp>
      <p:pic>
        <p:nvPicPr>
          <p:cNvPr id="11" name="Picture 10">
            <a:extLst>
              <a:ext uri="{FF2B5EF4-FFF2-40B4-BE49-F238E27FC236}">
                <a16:creationId xmlns:a16="http://schemas.microsoft.com/office/drawing/2014/main" id="{401115DB-9285-4C25-B2F4-6A238744D20A}"/>
              </a:ext>
            </a:extLst>
          </p:cNvPr>
          <p:cNvPicPr>
            <a:picLocks noChangeAspect="1"/>
          </p:cNvPicPr>
          <p:nvPr userDrawn="1"/>
        </p:nvPicPr>
        <p:blipFill>
          <a:blip r:embed="rId2"/>
          <a:stretch>
            <a:fillRect/>
          </a:stretch>
        </p:blipFill>
        <p:spPr>
          <a:xfrm>
            <a:off x="9842625" y="5592777"/>
            <a:ext cx="1516421" cy="519428"/>
          </a:xfrm>
          <a:prstGeom prst="rect">
            <a:avLst/>
          </a:prstGeom>
        </p:spPr>
      </p:pic>
    </p:spTree>
    <p:extLst>
      <p:ext uri="{BB962C8B-B14F-4D97-AF65-F5344CB8AC3E}">
        <p14:creationId xmlns:p14="http://schemas.microsoft.com/office/powerpoint/2010/main" val="3004967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6" name="Picture 15"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8" name="Rectangle 17"/>
          <p:cNvSpPr/>
          <p:nvPr userDrawn="1"/>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1" name="Rectangle">
            <a:extLst>
              <a:ext uri="{FF2B5EF4-FFF2-40B4-BE49-F238E27FC236}">
                <a16:creationId xmlns:a16="http://schemas.microsoft.com/office/drawing/2014/main" id="{9431B5F0-7523-43B8-A90B-850EBBCAC258}"/>
              </a:ext>
            </a:extLst>
          </p:cNvPr>
          <p:cNvSpPr/>
          <p:nvPr userDrawn="1"/>
        </p:nvSpPr>
        <p:spPr>
          <a:xfrm flipH="1">
            <a:off x="1" y="0"/>
            <a:ext cx="3351057"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200" noProof="0" dirty="0"/>
          </a:p>
        </p:txBody>
      </p:sp>
      <p:sp>
        <p:nvSpPr>
          <p:cNvPr id="12" name="Rectangle">
            <a:extLst>
              <a:ext uri="{FF2B5EF4-FFF2-40B4-BE49-F238E27FC236}">
                <a16:creationId xmlns:a16="http://schemas.microsoft.com/office/drawing/2014/main" id="{19F2DA60-9BD9-4E2D-8F23-86F5599060A3}"/>
              </a:ext>
            </a:extLst>
          </p:cNvPr>
          <p:cNvSpPr/>
          <p:nvPr userDrawn="1"/>
        </p:nvSpPr>
        <p:spPr>
          <a:xfrm>
            <a:off x="635000" y="609600"/>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200" noProof="0" dirty="0"/>
          </a:p>
        </p:txBody>
      </p:sp>
      <p:pic>
        <p:nvPicPr>
          <p:cNvPr id="13" name="Picture 12">
            <a:extLst>
              <a:ext uri="{FF2B5EF4-FFF2-40B4-BE49-F238E27FC236}">
                <a16:creationId xmlns:a16="http://schemas.microsoft.com/office/drawing/2014/main" id="{0C8BD05B-5930-4807-8FAC-34A04959777F}"/>
              </a:ext>
            </a:extLst>
          </p:cNvPr>
          <p:cNvPicPr>
            <a:picLocks noChangeAspect="1"/>
          </p:cNvPicPr>
          <p:nvPr userDrawn="1"/>
        </p:nvPicPr>
        <p:blipFill>
          <a:blip r:embed="rId3"/>
          <a:stretch>
            <a:fillRect/>
          </a:stretch>
        </p:blipFill>
        <p:spPr>
          <a:xfrm>
            <a:off x="9842625" y="5592777"/>
            <a:ext cx="1516421" cy="519428"/>
          </a:xfrm>
          <a:prstGeom prst="rect">
            <a:avLst/>
          </a:prstGeom>
        </p:spPr>
      </p:pic>
    </p:spTree>
    <p:extLst>
      <p:ext uri="{BB962C8B-B14F-4D97-AF65-F5344CB8AC3E}">
        <p14:creationId xmlns:p14="http://schemas.microsoft.com/office/powerpoint/2010/main" val="5306389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Content and Imag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9/1/2023</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05BFC727-5650-B049-AA2A-2511C08FB35B}"/>
              </a:ext>
            </a:extLst>
          </p:cNvPr>
          <p:cNvSpPr/>
          <p:nvPr userDrawn="1"/>
        </p:nvSpPr>
        <p:spPr>
          <a:xfrm flipH="1">
            <a:off x="0" y="0"/>
            <a:ext cx="1195755"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200" noProof="0" dirty="0"/>
          </a:p>
        </p:txBody>
      </p:sp>
      <p:sp>
        <p:nvSpPr>
          <p:cNvPr id="6" name="Rectangle">
            <a:extLst>
              <a:ext uri="{FF2B5EF4-FFF2-40B4-BE49-F238E27FC236}">
                <a16:creationId xmlns:a16="http://schemas.microsoft.com/office/drawing/2014/main" id="{E700C598-C823-744D-BE16-5114B7625057}"/>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200" noProof="0" dirty="0"/>
          </a:p>
        </p:txBody>
      </p:sp>
      <p:sp>
        <p:nvSpPr>
          <p:cNvPr id="10" name="Picture Placeholder 8">
            <a:extLst>
              <a:ext uri="{FF2B5EF4-FFF2-40B4-BE49-F238E27FC236}">
                <a16:creationId xmlns:a16="http://schemas.microsoft.com/office/drawing/2014/main" id="{21BED569-C9C5-8F4D-A42A-ED4914579D63}"/>
              </a:ext>
            </a:extLst>
          </p:cNvPr>
          <p:cNvSpPr>
            <a:spLocks noGrp="1"/>
          </p:cNvSpPr>
          <p:nvPr>
            <p:ph type="pic" sz="quarter" idx="13"/>
          </p:nvPr>
        </p:nvSpPr>
        <p:spPr>
          <a:xfrm>
            <a:off x="5924549" y="633877"/>
            <a:ext cx="5632451" cy="5591175"/>
          </a:xfrm>
          <a:solidFill>
            <a:schemeClr val="tx2"/>
          </a:solidFill>
        </p:spPr>
        <p:txBody>
          <a:bodyPr anchor="ctr"/>
          <a:lstStyle>
            <a:lvl1pPr algn="ctr">
              <a:defRPr>
                <a:solidFill>
                  <a:schemeClr val="bg1"/>
                </a:solidFill>
              </a:defRPr>
            </a:lvl1pPr>
          </a:lstStyle>
          <a:p>
            <a:r>
              <a:rPr lang="en-US" noProof="0"/>
              <a:t>Click icon to add picture</a:t>
            </a:r>
            <a:endParaRPr lang="en-US" noProof="0" dirty="0"/>
          </a:p>
        </p:txBody>
      </p:sp>
      <p:sp>
        <p:nvSpPr>
          <p:cNvPr id="11" name="Title Placeholder 1">
            <a:extLst>
              <a:ext uri="{FF2B5EF4-FFF2-40B4-BE49-F238E27FC236}">
                <a16:creationId xmlns:a16="http://schemas.microsoft.com/office/drawing/2014/main" id="{ACB6E588-2EB7-9A41-A93A-7757596EF9D6}"/>
              </a:ext>
            </a:extLst>
          </p:cNvPr>
          <p:cNvSpPr>
            <a:spLocks noGrp="1"/>
          </p:cNvSpPr>
          <p:nvPr>
            <p:ph type="title" hasCustomPrompt="1"/>
          </p:nvPr>
        </p:nvSpPr>
        <p:spPr>
          <a:xfrm>
            <a:off x="1195755" y="942870"/>
            <a:ext cx="4157296" cy="1292750"/>
          </a:xfrm>
          <a:prstGeom prst="rect">
            <a:avLst/>
          </a:prstGeom>
        </p:spPr>
        <p:txBody>
          <a:bodyPr vert="horz" lIns="91440" tIns="45720" rIns="91440" bIns="45720" rtlCol="0" anchor="ctr">
            <a:normAutofit/>
          </a:bodyPr>
          <a:lstStyle>
            <a:lvl1pPr>
              <a:defRPr cap="all" baseline="0"/>
            </a:lvl1pPr>
          </a:lstStyle>
          <a:p>
            <a:r>
              <a:rPr lang="en-US" noProof="0"/>
              <a:t>Title goes here</a:t>
            </a:r>
          </a:p>
        </p:txBody>
      </p:sp>
      <p:sp>
        <p:nvSpPr>
          <p:cNvPr id="12" name="Content Placeholder 3">
            <a:extLst>
              <a:ext uri="{FF2B5EF4-FFF2-40B4-BE49-F238E27FC236}">
                <a16:creationId xmlns:a16="http://schemas.microsoft.com/office/drawing/2014/main" id="{A6C0FE70-F6BB-3D40-AD3C-E704CABE499C}"/>
              </a:ext>
            </a:extLst>
          </p:cNvPr>
          <p:cNvSpPr>
            <a:spLocks noGrp="1"/>
          </p:cNvSpPr>
          <p:nvPr>
            <p:ph sz="half" idx="2"/>
          </p:nvPr>
        </p:nvSpPr>
        <p:spPr>
          <a:xfrm>
            <a:off x="1195755" y="2281659"/>
            <a:ext cx="4157296" cy="3633471"/>
          </a:xfrm>
        </p:spPr>
        <p:txBody>
          <a:bodyPr>
            <a:normAutofit/>
          </a:bodyPr>
          <a:lstStyle>
            <a:lvl1pPr marL="0" indent="0">
              <a:buClr>
                <a:schemeClr val="tx1"/>
              </a:buClr>
              <a:buNone/>
              <a:defRPr sz="1200">
                <a:solidFill>
                  <a:schemeClr val="tx1"/>
                </a:solidFill>
              </a:defRPr>
            </a:lvl1pPr>
            <a:lvl2pPr marL="150876" indent="0">
              <a:buClr>
                <a:schemeClr val="tx1"/>
              </a:buClr>
              <a:buFont typeface="Arial" panose="020B0604020202020204" pitchFamily="34" charset="0"/>
              <a:buNone/>
              <a:defRPr sz="1050">
                <a:solidFill>
                  <a:schemeClr val="tx1"/>
                </a:solidFill>
              </a:defRPr>
            </a:lvl2pPr>
            <a:lvl3pPr marL="288036" indent="0">
              <a:buClr>
                <a:schemeClr val="tx1"/>
              </a:buClr>
              <a:buFont typeface="Arial" panose="020B0604020202020204" pitchFamily="34" charset="0"/>
              <a:buNone/>
              <a:defRPr sz="825">
                <a:solidFill>
                  <a:schemeClr val="tx1"/>
                </a:solidFill>
              </a:defRPr>
            </a:lvl3pPr>
            <a:lvl4pPr marL="425196" indent="0">
              <a:buClr>
                <a:schemeClr val="tx1"/>
              </a:buClr>
              <a:buFont typeface="Arial" panose="020B0604020202020204" pitchFamily="34" charset="0"/>
              <a:buNone/>
              <a:defRPr sz="825">
                <a:solidFill>
                  <a:schemeClr val="tx1"/>
                </a:solidFill>
              </a:defRPr>
            </a:lvl4pPr>
            <a:lvl5pPr marL="562356" indent="0">
              <a:buClr>
                <a:schemeClr val="tx1"/>
              </a:buClr>
              <a:buFont typeface="Arial" panose="020B0604020202020204" pitchFamily="34" charset="0"/>
              <a:buNone/>
              <a:defRPr sz="825">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pic>
        <p:nvPicPr>
          <p:cNvPr id="13" name="Picture 12">
            <a:extLst>
              <a:ext uri="{FF2B5EF4-FFF2-40B4-BE49-F238E27FC236}">
                <a16:creationId xmlns:a16="http://schemas.microsoft.com/office/drawing/2014/main" id="{63DC2400-9A20-4278-B411-023FD19E3AA2}"/>
              </a:ext>
            </a:extLst>
          </p:cNvPr>
          <p:cNvPicPr>
            <a:picLocks noChangeAspect="1"/>
          </p:cNvPicPr>
          <p:nvPr userDrawn="1"/>
        </p:nvPicPr>
        <p:blipFill>
          <a:blip r:embed="rId2"/>
          <a:stretch>
            <a:fillRect/>
          </a:stretch>
        </p:blipFill>
        <p:spPr>
          <a:xfrm>
            <a:off x="9842625" y="5592777"/>
            <a:ext cx="1516421" cy="519428"/>
          </a:xfrm>
          <a:prstGeom prst="rect">
            <a:avLst/>
          </a:prstGeom>
        </p:spPr>
      </p:pic>
    </p:spTree>
    <p:extLst>
      <p:ext uri="{BB962C8B-B14F-4D97-AF65-F5344CB8AC3E}">
        <p14:creationId xmlns:p14="http://schemas.microsoft.com/office/powerpoint/2010/main" val="17638745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202A34A5-A029-A246-82C6-D288185EB396}"/>
              </a:ext>
            </a:extLst>
          </p:cNvPr>
          <p:cNvSpPr/>
          <p:nvPr userDrawn="1"/>
        </p:nvSpPr>
        <p:spPr>
          <a:xfrm flipH="1">
            <a:off x="1" y="0"/>
            <a:ext cx="3351057"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200" noProof="0" dirty="0"/>
          </a:p>
        </p:txBody>
      </p:sp>
      <p:sp>
        <p:nvSpPr>
          <p:cNvPr id="13" name="Rectangle">
            <a:extLst>
              <a:ext uri="{FF2B5EF4-FFF2-40B4-BE49-F238E27FC236}">
                <a16:creationId xmlns:a16="http://schemas.microsoft.com/office/drawing/2014/main" id="{2773E1D8-C87F-EE46-8284-575DCA498E81}"/>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200" noProof="0"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noProof="0" smtClean="0"/>
              <a:t>9/1/2023</a:t>
            </a:fld>
            <a:endParaRPr lang="en-US" noProof="0"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noProof="0"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1" name="Title Placeholder 1">
            <a:extLst>
              <a:ext uri="{FF2B5EF4-FFF2-40B4-BE49-F238E27FC236}">
                <a16:creationId xmlns:a16="http://schemas.microsoft.com/office/drawing/2014/main" id="{C429A40D-770E-C144-A5B5-6A4442C09C24}"/>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pic>
        <p:nvPicPr>
          <p:cNvPr id="10" name="Picture 9">
            <a:extLst>
              <a:ext uri="{FF2B5EF4-FFF2-40B4-BE49-F238E27FC236}">
                <a16:creationId xmlns:a16="http://schemas.microsoft.com/office/drawing/2014/main" id="{ABDBF3CC-CBD2-4A1E-8E3B-321EDBCA1E56}"/>
              </a:ext>
            </a:extLst>
          </p:cNvPr>
          <p:cNvPicPr>
            <a:picLocks noChangeAspect="1"/>
          </p:cNvPicPr>
          <p:nvPr userDrawn="1"/>
        </p:nvPicPr>
        <p:blipFill>
          <a:blip r:embed="rId2"/>
          <a:stretch>
            <a:fillRect/>
          </a:stretch>
        </p:blipFill>
        <p:spPr>
          <a:xfrm>
            <a:off x="9842625" y="5592777"/>
            <a:ext cx="1516421" cy="519428"/>
          </a:xfrm>
          <a:prstGeom prst="rect">
            <a:avLst/>
          </a:prstGeom>
        </p:spPr>
      </p:pic>
    </p:spTree>
    <p:extLst>
      <p:ext uri="{BB962C8B-B14F-4D97-AF65-F5344CB8AC3E}">
        <p14:creationId xmlns:p14="http://schemas.microsoft.com/office/powerpoint/2010/main" val="34324070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15" name="Rectangle">
            <a:extLst>
              <a:ext uri="{FF2B5EF4-FFF2-40B4-BE49-F238E27FC236}">
                <a16:creationId xmlns:a16="http://schemas.microsoft.com/office/drawing/2014/main" id="{64248D99-2B30-464D-B9B7-4E5C3A1F3FB2}"/>
              </a:ext>
            </a:extLst>
          </p:cNvPr>
          <p:cNvSpPr/>
          <p:nvPr userDrawn="1"/>
        </p:nvSpPr>
        <p:spPr>
          <a:xfrm flipH="1">
            <a:off x="0" y="0"/>
            <a:ext cx="6096000"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200" noProof="0" dirty="0"/>
          </a:p>
        </p:txBody>
      </p:sp>
      <p:sp>
        <p:nvSpPr>
          <p:cNvPr id="16" name="Rectangle">
            <a:extLst>
              <a:ext uri="{FF2B5EF4-FFF2-40B4-BE49-F238E27FC236}">
                <a16:creationId xmlns:a16="http://schemas.microsoft.com/office/drawing/2014/main" id="{3FAFF55B-FDE6-394B-A39B-22627D8FB6E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200" noProof="0"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Edit Master text styles</a:t>
            </a:r>
          </a:p>
        </p:txBody>
      </p:sp>
      <p:sp>
        <p:nvSpPr>
          <p:cNvPr id="4" name="Content Placeholder 3"/>
          <p:cNvSpPr>
            <a:spLocks noGrp="1"/>
          </p:cNvSpPr>
          <p:nvPr>
            <p:ph sz="half" idx="2"/>
          </p:nvPr>
        </p:nvSpPr>
        <p:spPr>
          <a:xfrm>
            <a:off x="1097280" y="2958276"/>
            <a:ext cx="4639736" cy="2910821"/>
          </a:xfrm>
        </p:spPr>
        <p:txBody>
          <a:bodyPr>
            <a:normAutofit/>
          </a:bodyPr>
          <a:lstStyle>
            <a:lvl1pPr>
              <a:defRPr sz="1200">
                <a:solidFill>
                  <a:schemeClr val="tx1"/>
                </a:solidFill>
              </a:defRPr>
            </a:lvl1pPr>
            <a:lvl2pPr>
              <a:defRPr sz="1050">
                <a:solidFill>
                  <a:schemeClr val="tx1"/>
                </a:solidFill>
              </a:defRPr>
            </a:lvl2pPr>
            <a:lvl3pPr>
              <a:defRPr sz="825">
                <a:solidFill>
                  <a:schemeClr val="tx1"/>
                </a:solidFill>
              </a:defRPr>
            </a:lvl3pPr>
            <a:lvl4pPr>
              <a:defRPr sz="825">
                <a:solidFill>
                  <a:schemeClr val="tx1"/>
                </a:solidFill>
              </a:defRPr>
            </a:lvl4pPr>
            <a:lvl5pPr>
              <a:defRPr sz="825">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Edit Master text styles</a:t>
            </a:r>
          </a:p>
        </p:txBody>
      </p:sp>
      <p:sp>
        <p:nvSpPr>
          <p:cNvPr id="6" name="Content Placeholder 5"/>
          <p:cNvSpPr>
            <a:spLocks noGrp="1"/>
          </p:cNvSpPr>
          <p:nvPr>
            <p:ph sz="quarter" idx="4"/>
          </p:nvPr>
        </p:nvSpPr>
        <p:spPr>
          <a:xfrm>
            <a:off x="6515944" y="2958275"/>
            <a:ext cx="4639736" cy="2910821"/>
          </a:xfrm>
        </p:spPr>
        <p:txBody>
          <a:bodyPr>
            <a:normAutofit/>
          </a:bodyPr>
          <a:lstStyle>
            <a:lvl1pPr>
              <a:defRPr sz="1200">
                <a:solidFill>
                  <a:schemeClr val="tx1"/>
                </a:solidFill>
              </a:defRPr>
            </a:lvl1pPr>
            <a:lvl2pPr>
              <a:defRPr sz="1050">
                <a:solidFill>
                  <a:schemeClr val="tx1"/>
                </a:solidFill>
              </a:defRPr>
            </a:lvl2pPr>
            <a:lvl3pPr>
              <a:defRPr sz="825">
                <a:solidFill>
                  <a:schemeClr val="tx1"/>
                </a:solidFill>
              </a:defRPr>
            </a:lvl3pPr>
            <a:lvl4pPr>
              <a:defRPr sz="825">
                <a:solidFill>
                  <a:schemeClr val="tx1"/>
                </a:solidFill>
              </a:defRPr>
            </a:lvl4pPr>
            <a:lvl5pPr>
              <a:defRPr sz="825">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noProof="0" smtClean="0"/>
              <a:t>9/1/2023</a:t>
            </a:fld>
            <a:endParaRPr lang="en-US" noProof="0"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noProof="0"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7" name="Title Placeholder 1">
            <a:extLst>
              <a:ext uri="{FF2B5EF4-FFF2-40B4-BE49-F238E27FC236}">
                <a16:creationId xmlns:a16="http://schemas.microsoft.com/office/drawing/2014/main" id="{99E345E4-E77C-484E-9FBB-E4EC71F08545}"/>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pic>
        <p:nvPicPr>
          <p:cNvPr id="13" name="Picture 12">
            <a:extLst>
              <a:ext uri="{FF2B5EF4-FFF2-40B4-BE49-F238E27FC236}">
                <a16:creationId xmlns:a16="http://schemas.microsoft.com/office/drawing/2014/main" id="{419C55F2-2E35-4ECA-A9B2-6998A8EC8670}"/>
              </a:ext>
            </a:extLst>
          </p:cNvPr>
          <p:cNvPicPr>
            <a:picLocks noChangeAspect="1"/>
          </p:cNvPicPr>
          <p:nvPr userDrawn="1"/>
        </p:nvPicPr>
        <p:blipFill>
          <a:blip r:embed="rId2"/>
          <a:stretch>
            <a:fillRect/>
          </a:stretch>
        </p:blipFill>
        <p:spPr>
          <a:xfrm>
            <a:off x="9842625" y="5592777"/>
            <a:ext cx="1516421" cy="519428"/>
          </a:xfrm>
          <a:prstGeom prst="rect">
            <a:avLst/>
          </a:prstGeom>
        </p:spPr>
      </p:pic>
    </p:spTree>
    <p:extLst>
      <p:ext uri="{BB962C8B-B14F-4D97-AF65-F5344CB8AC3E}">
        <p14:creationId xmlns:p14="http://schemas.microsoft.com/office/powerpoint/2010/main" val="24232241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83ACCAC0-2C8A-CE43-8C55-22BB53C73920}"/>
              </a:ext>
            </a:extLst>
          </p:cNvPr>
          <p:cNvSpPr/>
          <p:nvPr userDrawn="1"/>
        </p:nvSpPr>
        <p:spPr>
          <a:xfrm flipH="1">
            <a:off x="1" y="0"/>
            <a:ext cx="3351057"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200" noProof="0" dirty="0"/>
          </a:p>
        </p:txBody>
      </p:sp>
      <p:sp>
        <p:nvSpPr>
          <p:cNvPr id="10" name="Rectangle">
            <a:extLst>
              <a:ext uri="{FF2B5EF4-FFF2-40B4-BE49-F238E27FC236}">
                <a16:creationId xmlns:a16="http://schemas.microsoft.com/office/drawing/2014/main" id="{A400A9BD-AA60-E24D-9FC2-722758C8C933}"/>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200" noProof="0"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noProof="0" smtClean="0"/>
              <a:t>9/1/2023</a:t>
            </a:fld>
            <a:endParaRPr lang="en-US" noProof="0"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noProof="0"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4" name="Title Placeholder 1">
            <a:extLst>
              <a:ext uri="{FF2B5EF4-FFF2-40B4-BE49-F238E27FC236}">
                <a16:creationId xmlns:a16="http://schemas.microsoft.com/office/drawing/2014/main" id="{D4076461-FF7A-8843-B7F9-D041F3FB22FC}"/>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pic>
        <p:nvPicPr>
          <p:cNvPr id="11" name="Picture 10">
            <a:extLst>
              <a:ext uri="{FF2B5EF4-FFF2-40B4-BE49-F238E27FC236}">
                <a16:creationId xmlns:a16="http://schemas.microsoft.com/office/drawing/2014/main" id="{DD3F8DBD-F619-428C-AB8D-F3EDDC912948}"/>
              </a:ext>
            </a:extLst>
          </p:cNvPr>
          <p:cNvPicPr>
            <a:picLocks noChangeAspect="1"/>
          </p:cNvPicPr>
          <p:nvPr userDrawn="1"/>
        </p:nvPicPr>
        <p:blipFill>
          <a:blip r:embed="rId2"/>
          <a:stretch>
            <a:fillRect/>
          </a:stretch>
        </p:blipFill>
        <p:spPr>
          <a:xfrm>
            <a:off x="9842625" y="5592777"/>
            <a:ext cx="1516421" cy="519428"/>
          </a:xfrm>
          <a:prstGeom prst="rect">
            <a:avLst/>
          </a:prstGeom>
        </p:spPr>
      </p:pic>
    </p:spTree>
    <p:extLst>
      <p:ext uri="{BB962C8B-B14F-4D97-AF65-F5344CB8AC3E}">
        <p14:creationId xmlns:p14="http://schemas.microsoft.com/office/powerpoint/2010/main" val="3020399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11" name="Rectangle">
            <a:extLst>
              <a:ext uri="{FF2B5EF4-FFF2-40B4-BE49-F238E27FC236}">
                <a16:creationId xmlns:a16="http://schemas.microsoft.com/office/drawing/2014/main" id="{C94EA343-2906-4B2F-9130-5174F5AECC92}"/>
              </a:ext>
            </a:extLst>
          </p:cNvPr>
          <p:cNvSpPr/>
          <p:nvPr userDrawn="1"/>
        </p:nvSpPr>
        <p:spPr>
          <a:xfrm flipH="1">
            <a:off x="4217871" y="2"/>
            <a:ext cx="3599236" cy="6857999"/>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200" noProof="0" dirty="0"/>
          </a:p>
        </p:txBody>
      </p:sp>
      <p:sp>
        <p:nvSpPr>
          <p:cNvPr id="12" name="Rectangle">
            <a:extLst>
              <a:ext uri="{FF2B5EF4-FFF2-40B4-BE49-F238E27FC236}">
                <a16:creationId xmlns:a16="http://schemas.microsoft.com/office/drawing/2014/main" id="{F787F708-2412-45B0-8C13-E46C2AFDEA68}"/>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200" noProof="0" dirty="0"/>
          </a:p>
        </p:txBody>
      </p:sp>
      <p:pic>
        <p:nvPicPr>
          <p:cNvPr id="13" name="Picture 12">
            <a:extLst>
              <a:ext uri="{FF2B5EF4-FFF2-40B4-BE49-F238E27FC236}">
                <a16:creationId xmlns:a16="http://schemas.microsoft.com/office/drawing/2014/main" id="{DB2F4512-9517-4212-9186-CD82EBD7966D}"/>
              </a:ext>
            </a:extLst>
          </p:cNvPr>
          <p:cNvPicPr>
            <a:picLocks noChangeAspect="1"/>
          </p:cNvPicPr>
          <p:nvPr userDrawn="1"/>
        </p:nvPicPr>
        <p:blipFill>
          <a:blip r:embed="rId4"/>
          <a:stretch>
            <a:fillRect/>
          </a:stretch>
        </p:blipFill>
        <p:spPr>
          <a:xfrm>
            <a:off x="9842625" y="5592777"/>
            <a:ext cx="1516421" cy="519428"/>
          </a:xfrm>
          <a:prstGeom prst="rect">
            <a:avLst/>
          </a:prstGeom>
        </p:spPr>
      </p:pic>
    </p:spTree>
    <p:extLst>
      <p:ext uri="{BB962C8B-B14F-4D97-AF65-F5344CB8AC3E}">
        <p14:creationId xmlns:p14="http://schemas.microsoft.com/office/powerpoint/2010/main" val="852623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62D6E202-B606-4609-B914-27C9371A1F6D}" type="datetime1">
              <a:rPr lang="en-US" noProof="0" smtClean="0"/>
              <a:t>9/1/2023</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3A98EE3D-8CD1-4C3F-BD1C-C98C9596463C}" type="slidenum">
              <a:rPr lang="en-US" noProof="0" smtClean="0"/>
              <a:t>‹#›</a:t>
            </a:fld>
            <a:endParaRPr lang="en-US" noProof="0" dirty="0"/>
          </a:p>
        </p:txBody>
      </p:sp>
      <p:pic>
        <p:nvPicPr>
          <p:cNvPr id="12" name="Picture 11">
            <a:extLst>
              <a:ext uri="{FF2B5EF4-FFF2-40B4-BE49-F238E27FC236}">
                <a16:creationId xmlns:a16="http://schemas.microsoft.com/office/drawing/2014/main" id="{4A421251-017D-4730-A0B9-EAC9B3066A6C}"/>
              </a:ext>
            </a:extLst>
          </p:cNvPr>
          <p:cNvPicPr>
            <a:picLocks noChangeAspect="1"/>
          </p:cNvPicPr>
          <p:nvPr userDrawn="1"/>
        </p:nvPicPr>
        <p:blipFill>
          <a:blip r:embed="rId4"/>
          <a:stretch>
            <a:fillRect/>
          </a:stretch>
        </p:blipFill>
        <p:spPr>
          <a:xfrm>
            <a:off x="9842625" y="5592777"/>
            <a:ext cx="1516421" cy="519428"/>
          </a:xfrm>
          <a:prstGeom prst="rect">
            <a:avLst/>
          </a:prstGeom>
        </p:spPr>
      </p:pic>
    </p:spTree>
    <p:extLst>
      <p:ext uri="{BB962C8B-B14F-4D97-AF65-F5344CB8AC3E}">
        <p14:creationId xmlns:p14="http://schemas.microsoft.com/office/powerpoint/2010/main" val="4289293816"/>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DF0F1C-5577-4ACB-BB62-DF8F3C494C7E}" type="datetime1">
              <a:rPr lang="en-US" noProof="0" smtClean="0"/>
              <a:t>9/1/2023</a:t>
            </a:fld>
            <a:endParaRPr lang="en-US" noProof="0" dirty="0"/>
          </a:p>
        </p:txBody>
      </p:sp>
      <p:sp>
        <p:nvSpPr>
          <p:cNvPr id="8" name="Footer Placeholder 7"/>
          <p:cNvSpPr>
            <a:spLocks noGrp="1"/>
          </p:cNvSpPr>
          <p:nvPr>
            <p:ph type="ftr" sz="quarter" idx="11"/>
          </p:nvPr>
        </p:nvSpPr>
        <p:spPr/>
        <p:txBody>
          <a:bodyPr/>
          <a:lstStyle/>
          <a:p>
            <a:endParaRPr lang="en-US" noProof="0" dirty="0"/>
          </a:p>
        </p:txBody>
      </p:sp>
      <p:sp>
        <p:nvSpPr>
          <p:cNvPr id="9" name="Slide Number Placeholder 8"/>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4" name="Rectangle">
            <a:extLst>
              <a:ext uri="{FF2B5EF4-FFF2-40B4-BE49-F238E27FC236}">
                <a16:creationId xmlns:a16="http://schemas.microsoft.com/office/drawing/2014/main" id="{F3B1B49F-E093-4132-A173-3E20A3B253BF}"/>
              </a:ext>
            </a:extLst>
          </p:cNvPr>
          <p:cNvSpPr/>
          <p:nvPr userDrawn="1"/>
        </p:nvSpPr>
        <p:spPr>
          <a:xfrm flipH="1">
            <a:off x="0" y="0"/>
            <a:ext cx="6096000"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200" noProof="0" dirty="0"/>
          </a:p>
        </p:txBody>
      </p:sp>
      <p:sp>
        <p:nvSpPr>
          <p:cNvPr id="15" name="Rectangle">
            <a:extLst>
              <a:ext uri="{FF2B5EF4-FFF2-40B4-BE49-F238E27FC236}">
                <a16:creationId xmlns:a16="http://schemas.microsoft.com/office/drawing/2014/main" id="{542C76C1-47DB-4990-AA03-6051E4B9C30E}"/>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200" noProof="0" dirty="0"/>
          </a:p>
        </p:txBody>
      </p:sp>
      <p:pic>
        <p:nvPicPr>
          <p:cNvPr id="16" name="Picture 15">
            <a:extLst>
              <a:ext uri="{FF2B5EF4-FFF2-40B4-BE49-F238E27FC236}">
                <a16:creationId xmlns:a16="http://schemas.microsoft.com/office/drawing/2014/main" id="{FA1ED24B-5587-4371-B3D2-F47040B9EB59}"/>
              </a:ext>
            </a:extLst>
          </p:cNvPr>
          <p:cNvPicPr>
            <a:picLocks noChangeAspect="1"/>
          </p:cNvPicPr>
          <p:nvPr userDrawn="1"/>
        </p:nvPicPr>
        <p:blipFill>
          <a:blip r:embed="rId4"/>
          <a:stretch>
            <a:fillRect/>
          </a:stretch>
        </p:blipFill>
        <p:spPr>
          <a:xfrm>
            <a:off x="9842625" y="5592777"/>
            <a:ext cx="1516421" cy="519428"/>
          </a:xfrm>
          <a:prstGeom prst="rect">
            <a:avLst/>
          </a:prstGeom>
        </p:spPr>
      </p:pic>
    </p:spTree>
    <p:extLst>
      <p:ext uri="{BB962C8B-B14F-4D97-AF65-F5344CB8AC3E}">
        <p14:creationId xmlns:p14="http://schemas.microsoft.com/office/powerpoint/2010/main" val="2679343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75B394-D9F9-4F0C-B15D-605F45CB9E9F}" type="datetime1">
              <a:rPr lang="en-US" noProof="0" smtClean="0"/>
              <a:t>9/1/2023</a:t>
            </a:fld>
            <a:endParaRPr lang="en-US" noProof="0" dirty="0"/>
          </a:p>
        </p:txBody>
      </p:sp>
      <p:sp>
        <p:nvSpPr>
          <p:cNvPr id="4" name="Footer Placeholder 3"/>
          <p:cNvSpPr>
            <a:spLocks noGrp="1"/>
          </p:cNvSpPr>
          <p:nvPr>
            <p:ph type="ftr" sz="quarter" idx="11"/>
          </p:nvPr>
        </p:nvSpPr>
        <p:spPr/>
        <p:txBody>
          <a:bodyPr/>
          <a:lstStyle/>
          <a:p>
            <a:endParaRPr lang="en-US" noProof="0" dirty="0"/>
          </a:p>
        </p:txBody>
      </p:sp>
      <p:sp>
        <p:nvSpPr>
          <p:cNvPr id="5" name="Slide Number Placeholder 4"/>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0" name="Rectangle">
            <a:extLst>
              <a:ext uri="{FF2B5EF4-FFF2-40B4-BE49-F238E27FC236}">
                <a16:creationId xmlns:a16="http://schemas.microsoft.com/office/drawing/2014/main" id="{2944F81C-C9B9-4D39-BE13-C3A6E7134FDF}"/>
              </a:ext>
            </a:extLst>
          </p:cNvPr>
          <p:cNvSpPr/>
          <p:nvPr userDrawn="1"/>
        </p:nvSpPr>
        <p:spPr>
          <a:xfrm flipH="1">
            <a:off x="1" y="0"/>
            <a:ext cx="3351057"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200" noProof="0" dirty="0"/>
          </a:p>
        </p:txBody>
      </p:sp>
      <p:sp>
        <p:nvSpPr>
          <p:cNvPr id="11" name="Rectangle">
            <a:extLst>
              <a:ext uri="{FF2B5EF4-FFF2-40B4-BE49-F238E27FC236}">
                <a16:creationId xmlns:a16="http://schemas.microsoft.com/office/drawing/2014/main" id="{A902F1E1-1D36-4316-BC1C-7F8A01E195AF}"/>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200" noProof="0" dirty="0"/>
          </a:p>
        </p:txBody>
      </p:sp>
      <p:pic>
        <p:nvPicPr>
          <p:cNvPr id="12" name="Picture 11">
            <a:extLst>
              <a:ext uri="{FF2B5EF4-FFF2-40B4-BE49-F238E27FC236}">
                <a16:creationId xmlns:a16="http://schemas.microsoft.com/office/drawing/2014/main" id="{0E8F6A7A-E013-44F5-B66E-7658ED8A1BA6}"/>
              </a:ext>
            </a:extLst>
          </p:cNvPr>
          <p:cNvPicPr>
            <a:picLocks noChangeAspect="1"/>
          </p:cNvPicPr>
          <p:nvPr userDrawn="1"/>
        </p:nvPicPr>
        <p:blipFill>
          <a:blip r:embed="rId4"/>
          <a:stretch>
            <a:fillRect/>
          </a:stretch>
        </p:blipFill>
        <p:spPr>
          <a:xfrm>
            <a:off x="9842625" y="5592777"/>
            <a:ext cx="1516421" cy="519428"/>
          </a:xfrm>
          <a:prstGeom prst="rect">
            <a:avLst/>
          </a:prstGeom>
        </p:spPr>
      </p:pic>
    </p:spTree>
    <p:extLst>
      <p:ext uri="{BB962C8B-B14F-4D97-AF65-F5344CB8AC3E}">
        <p14:creationId xmlns:p14="http://schemas.microsoft.com/office/powerpoint/2010/main" val="2962051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9667345-2558-425A-8533-9BFDBCE15005}" type="datetime1">
              <a:rPr lang="en-US" noProof="0" smtClean="0"/>
              <a:t>9/1/2023</a:t>
            </a:fld>
            <a:endParaRPr lang="en-US" noProof="0" dirty="0"/>
          </a:p>
        </p:txBody>
      </p:sp>
      <p:sp>
        <p:nvSpPr>
          <p:cNvPr id="3" name="Footer Placeholder 2"/>
          <p:cNvSpPr>
            <a:spLocks noGrp="1"/>
          </p:cNvSpPr>
          <p:nvPr>
            <p:ph type="ftr" sz="quarter" idx="11"/>
          </p:nvPr>
        </p:nvSpPr>
        <p:spPr/>
        <p:txBody>
          <a:bodyPr/>
          <a:lstStyle/>
          <a:p>
            <a:endParaRPr lang="en-US" noProof="0" dirty="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41086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D6E202-B606-4609-B914-27C9371A1F6D}" type="datetime1">
              <a:rPr lang="en-US" noProof="0" smtClean="0"/>
              <a:t>9/1/2023</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3528573475"/>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07D986-8816-4272-A432-0437A28A9828}" type="datetime1">
              <a:rPr lang="en-US" noProof="0" smtClean="0"/>
              <a:t>9/1/2023</a:t>
            </a:fld>
            <a:endParaRPr lang="en-US" noProof="0" dirty="0"/>
          </a:p>
        </p:txBody>
      </p:sp>
      <p:sp>
        <p:nvSpPr>
          <p:cNvPr id="6" name="Footer Placeholder 5"/>
          <p:cNvSpPr>
            <a:spLocks noGrp="1"/>
          </p:cNvSpPr>
          <p:nvPr>
            <p:ph type="ftr" sz="quarter" idx="11"/>
          </p:nvPr>
        </p:nvSpPr>
        <p:spPr/>
        <p:txBody>
          <a:bodyPr/>
          <a:lstStyle/>
          <a:p>
            <a:pPr algn="l"/>
            <a:endParaRPr lang="en-US" noProof="0" dirty="0"/>
          </a:p>
        </p:txBody>
      </p:sp>
      <p:sp>
        <p:nvSpPr>
          <p:cNvPr id="7" name="Slide Number Placeholder 6"/>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2" name="Rectangle">
            <a:extLst>
              <a:ext uri="{FF2B5EF4-FFF2-40B4-BE49-F238E27FC236}">
                <a16:creationId xmlns:a16="http://schemas.microsoft.com/office/drawing/2014/main" id="{9AE002D9-5D8B-404E-8F64-70296B734343}"/>
              </a:ext>
            </a:extLst>
          </p:cNvPr>
          <p:cNvSpPr/>
          <p:nvPr userDrawn="1"/>
        </p:nvSpPr>
        <p:spPr>
          <a:xfrm>
            <a:off x="10993581" y="0"/>
            <a:ext cx="1198419"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200" noProof="0" dirty="0"/>
          </a:p>
        </p:txBody>
      </p:sp>
      <p:sp>
        <p:nvSpPr>
          <p:cNvPr id="13" name="Rectangle">
            <a:extLst>
              <a:ext uri="{FF2B5EF4-FFF2-40B4-BE49-F238E27FC236}">
                <a16:creationId xmlns:a16="http://schemas.microsoft.com/office/drawing/2014/main" id="{6436C0AD-B60B-4B5B-A7DA-83F7EE9FBA09}"/>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200" noProof="0" dirty="0"/>
          </a:p>
        </p:txBody>
      </p:sp>
      <p:pic>
        <p:nvPicPr>
          <p:cNvPr id="14" name="Picture 13">
            <a:extLst>
              <a:ext uri="{FF2B5EF4-FFF2-40B4-BE49-F238E27FC236}">
                <a16:creationId xmlns:a16="http://schemas.microsoft.com/office/drawing/2014/main" id="{1C374FF3-32E7-4309-84D2-E86EA04CE202}"/>
              </a:ext>
            </a:extLst>
          </p:cNvPr>
          <p:cNvPicPr>
            <a:picLocks noChangeAspect="1"/>
          </p:cNvPicPr>
          <p:nvPr userDrawn="1"/>
        </p:nvPicPr>
        <p:blipFill>
          <a:blip r:embed="rId4"/>
          <a:stretch>
            <a:fillRect/>
          </a:stretch>
        </p:blipFill>
        <p:spPr>
          <a:xfrm>
            <a:off x="9842625" y="5592777"/>
            <a:ext cx="1516421" cy="519428"/>
          </a:xfrm>
          <a:prstGeom prst="rect">
            <a:avLst/>
          </a:prstGeom>
        </p:spPr>
      </p:pic>
    </p:spTree>
    <p:extLst>
      <p:ext uri="{BB962C8B-B14F-4D97-AF65-F5344CB8AC3E}">
        <p14:creationId xmlns:p14="http://schemas.microsoft.com/office/powerpoint/2010/main" val="522664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5">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2D6E202-B606-4609-B914-27C9371A1F6D}" type="datetime1">
              <a:rPr lang="en-US" noProof="0" smtClean="0"/>
              <a:t>9/1/2023</a:t>
            </a:fld>
            <a:endParaRPr lang="en-US" noProof="0"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noProof="0"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A98EE3D-8CD1-4C3F-BD1C-C98C9596463C}" type="slidenum">
              <a:rPr lang="en-US" noProof="0" smtClean="0"/>
              <a:t>‹#›</a:t>
            </a:fld>
            <a:endParaRPr lang="en-US" noProof="0" dirty="0"/>
          </a:p>
        </p:txBody>
      </p:sp>
      <p:sp>
        <p:nvSpPr>
          <p:cNvPr id="8" name="Rectangle">
            <a:extLst>
              <a:ext uri="{FF2B5EF4-FFF2-40B4-BE49-F238E27FC236}">
                <a16:creationId xmlns:a16="http://schemas.microsoft.com/office/drawing/2014/main" id="{951D1661-1234-4B74-A0AB-E2312E1A2865}"/>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200" noProof="0" dirty="0"/>
          </a:p>
        </p:txBody>
      </p:sp>
      <p:pic>
        <p:nvPicPr>
          <p:cNvPr id="9" name="Picture 8">
            <a:extLst>
              <a:ext uri="{FF2B5EF4-FFF2-40B4-BE49-F238E27FC236}">
                <a16:creationId xmlns:a16="http://schemas.microsoft.com/office/drawing/2014/main" id="{71E61F04-6339-4226-9D6C-FD0D66F55552}"/>
              </a:ext>
            </a:extLst>
          </p:cNvPr>
          <p:cNvPicPr>
            <a:picLocks noChangeAspect="1"/>
          </p:cNvPicPr>
          <p:nvPr userDrawn="1"/>
        </p:nvPicPr>
        <p:blipFill>
          <a:blip r:embed="rId26"/>
          <a:stretch>
            <a:fillRect/>
          </a:stretch>
        </p:blipFill>
        <p:spPr>
          <a:xfrm>
            <a:off x="9842625" y="5592777"/>
            <a:ext cx="1516421" cy="519428"/>
          </a:xfrm>
          <a:prstGeom prst="rect">
            <a:avLst/>
          </a:prstGeom>
        </p:spPr>
      </p:pic>
    </p:spTree>
    <p:extLst>
      <p:ext uri="{BB962C8B-B14F-4D97-AF65-F5344CB8AC3E}">
        <p14:creationId xmlns:p14="http://schemas.microsoft.com/office/powerpoint/2010/main" val="4250231854"/>
      </p:ext>
    </p:extLst>
  </p:cSld>
  <p:clrMap bg1="dk1" tx1="lt1" bg2="dk2" tx2="lt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 id="2147483732" r:id="rId15"/>
    <p:sldLayoutId id="2147483733" r:id="rId16"/>
    <p:sldLayoutId id="2147483734" r:id="rId17"/>
    <p:sldLayoutId id="2147483735" r:id="rId18"/>
    <p:sldLayoutId id="2147483736" r:id="rId19"/>
    <p:sldLayoutId id="2147483737" r:id="rId20"/>
    <p:sldLayoutId id="2147483675" r:id="rId21"/>
    <p:sldLayoutId id="2147483684" r:id="rId22"/>
    <p:sldLayoutId id="2147483678" r:id="rId23"/>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8" Type="http://schemas.openxmlformats.org/officeDocument/2006/relationships/hyperlink" Target="http://codes.ohio.gov/orc/3313.666v1" TargetMode="External"/><Relationship Id="rId3" Type="http://schemas.openxmlformats.org/officeDocument/2006/relationships/hyperlink" Target="http://codes.ohio.gov/orc/117.53v1" TargetMode="External"/><Relationship Id="rId7" Type="http://schemas.openxmlformats.org/officeDocument/2006/relationships/hyperlink" Target="http://codes.ohio.gov/orc/3313.6024v1" TargetMode="External"/><Relationship Id="rId2" Type="http://schemas.openxmlformats.org/officeDocument/2006/relationships/hyperlink" Target="http://codes.ohio.gov/orc/gp5.2296v1" TargetMode="External"/><Relationship Id="rId1" Type="http://schemas.openxmlformats.org/officeDocument/2006/relationships/slideLayout" Target="../slideLayouts/slideLayout19.xml"/><Relationship Id="rId6" Type="http://schemas.openxmlformats.org/officeDocument/2006/relationships/hyperlink" Target="http://codes.ohio.gov/orc/3301.22v1" TargetMode="External"/><Relationship Id="rId11" Type="http://schemas.openxmlformats.org/officeDocument/2006/relationships/hyperlink" Target="http://codes.ohio.gov/orc/4503.723v1" TargetMode="External"/><Relationship Id="rId5" Type="http://schemas.openxmlformats.org/officeDocument/2006/relationships/hyperlink" Target="http://codes.ohio.gov/orc/2903.31v1" TargetMode="External"/><Relationship Id="rId10" Type="http://schemas.openxmlformats.org/officeDocument/2006/relationships/hyperlink" Target="http://codes.ohio.gov/orc/3319.073v1" TargetMode="External"/><Relationship Id="rId4" Type="http://schemas.openxmlformats.org/officeDocument/2006/relationships/hyperlink" Target="http://codes.ohio.gov/orc/2307.44v1" TargetMode="External"/><Relationship Id="rId9" Type="http://schemas.openxmlformats.org/officeDocument/2006/relationships/hyperlink" Target="http://codes.ohio.gov/orc/3313.667v1"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hyperlink" Target="https://workplacebullying.org/" TargetMode="Externa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B7AEFB0-51F2-5449-996C-73382891D2F9}"/>
              </a:ext>
            </a:extLst>
          </p:cNvPr>
          <p:cNvSpPr>
            <a:spLocks noGrp="1"/>
          </p:cNvSpPr>
          <p:nvPr>
            <p:ph type="ctrTitle"/>
          </p:nvPr>
        </p:nvSpPr>
        <p:spPr>
          <a:xfrm>
            <a:off x="1618575" y="2296384"/>
            <a:ext cx="8144134" cy="1373070"/>
          </a:xfrm>
        </p:spPr>
        <p:txBody>
          <a:bodyPr/>
          <a:lstStyle/>
          <a:p>
            <a:pPr algn="l"/>
            <a:r>
              <a:rPr lang="en-US" dirty="0">
                <a:solidFill>
                  <a:schemeClr val="bg1"/>
                </a:solidFill>
              </a:rPr>
              <a:t>Incivility and Bullying </a:t>
            </a:r>
            <a:br>
              <a:rPr lang="en-US" dirty="0">
                <a:solidFill>
                  <a:schemeClr val="bg1"/>
                </a:solidFill>
              </a:rPr>
            </a:br>
            <a:r>
              <a:rPr lang="en-US" dirty="0">
                <a:solidFill>
                  <a:schemeClr val="bg1"/>
                </a:solidFill>
              </a:rPr>
              <a:t>in the Workplace</a:t>
            </a:r>
          </a:p>
        </p:txBody>
      </p:sp>
      <p:sp>
        <p:nvSpPr>
          <p:cNvPr id="5" name="Subtitle 4">
            <a:extLst>
              <a:ext uri="{FF2B5EF4-FFF2-40B4-BE49-F238E27FC236}">
                <a16:creationId xmlns:a16="http://schemas.microsoft.com/office/drawing/2014/main" id="{B0F6D6CF-8D73-6643-A348-53AAE29FD1C2}"/>
              </a:ext>
            </a:extLst>
          </p:cNvPr>
          <p:cNvSpPr>
            <a:spLocks noGrp="1"/>
          </p:cNvSpPr>
          <p:nvPr>
            <p:ph type="subTitle" idx="1"/>
          </p:nvPr>
        </p:nvSpPr>
        <p:spPr>
          <a:xfrm>
            <a:off x="1618575" y="3956714"/>
            <a:ext cx="8144134" cy="1117687"/>
          </a:xfrm>
        </p:spPr>
        <p:txBody>
          <a:bodyPr/>
          <a:lstStyle/>
          <a:p>
            <a:pPr algn="l"/>
            <a:r>
              <a:rPr lang="en-US" sz="3200" dirty="0">
                <a:solidFill>
                  <a:schemeClr val="bg1"/>
                </a:solidFill>
              </a:rPr>
              <a:t>CAK Safety Council</a:t>
            </a:r>
          </a:p>
          <a:p>
            <a:pPr algn="l"/>
            <a:r>
              <a:rPr lang="en-US" dirty="0">
                <a:solidFill>
                  <a:schemeClr val="bg1"/>
                </a:solidFill>
              </a:rPr>
              <a:t>By: Leslie </a:t>
            </a:r>
            <a:r>
              <a:rPr lang="en-US" dirty="0" err="1">
                <a:solidFill>
                  <a:schemeClr val="bg1"/>
                </a:solidFill>
              </a:rPr>
              <a:t>Iams</a:t>
            </a:r>
            <a:r>
              <a:rPr lang="en-US" dirty="0">
                <a:solidFill>
                  <a:schemeClr val="bg1"/>
                </a:solidFill>
              </a:rPr>
              <a:t> Kuntz</a:t>
            </a:r>
          </a:p>
        </p:txBody>
      </p:sp>
    </p:spTree>
    <p:extLst>
      <p:ext uri="{BB962C8B-B14F-4D97-AF65-F5344CB8AC3E}">
        <p14:creationId xmlns:p14="http://schemas.microsoft.com/office/powerpoint/2010/main" val="1833365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a:extLst>
              <a:ext uri="{FF2B5EF4-FFF2-40B4-BE49-F238E27FC236}">
                <a16:creationId xmlns:a16="http://schemas.microsoft.com/office/drawing/2014/main" id="{8E7591AD-81F4-2E45-AE36-F4DA40C19031}"/>
              </a:ext>
            </a:extLst>
          </p:cNvPr>
          <p:cNvSpPr>
            <a:spLocks noGrp="1"/>
          </p:cNvSpPr>
          <p:nvPr>
            <p:ph sz="half" idx="2"/>
          </p:nvPr>
        </p:nvSpPr>
        <p:spPr>
          <a:xfrm>
            <a:off x="1391478" y="633875"/>
            <a:ext cx="9279172" cy="5590250"/>
          </a:xfrm>
        </p:spPr>
        <p:txBody>
          <a:bodyPr>
            <a:noAutofit/>
          </a:bodyPr>
          <a:lstStyle/>
          <a:p>
            <a:pPr marL="0" indent="0" fontAlgn="base">
              <a:buNone/>
            </a:pPr>
            <a:r>
              <a:rPr lang="en-US" sz="3200" dirty="0">
                <a:solidFill>
                  <a:schemeClr val="bg1"/>
                </a:solidFill>
              </a:rPr>
              <a:t>WBI defines bullying as “Repeated, health-harming mistreatment, verbal abuse, or conduct which is threatening, humiliating, intimidating, or sabotage that interferes with work, or some combination of the three.”</a:t>
            </a:r>
            <a:endParaRPr lang="en-US" sz="3200" dirty="0">
              <a:solidFill>
                <a:schemeClr val="bg1"/>
              </a:solidFill>
              <a:effectLst/>
            </a:endParaRPr>
          </a:p>
        </p:txBody>
      </p:sp>
    </p:spTree>
    <p:extLst>
      <p:ext uri="{BB962C8B-B14F-4D97-AF65-F5344CB8AC3E}">
        <p14:creationId xmlns:p14="http://schemas.microsoft.com/office/powerpoint/2010/main" val="3554995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E51183-D0D9-A74B-94F0-9EC0104A75F3}"/>
              </a:ext>
            </a:extLst>
          </p:cNvPr>
          <p:cNvSpPr>
            <a:spLocks noGrp="1"/>
          </p:cNvSpPr>
          <p:nvPr>
            <p:ph type="title"/>
          </p:nvPr>
        </p:nvSpPr>
        <p:spPr>
          <a:xfrm>
            <a:off x="992807" y="1346163"/>
            <a:ext cx="4398177" cy="3742671"/>
          </a:xfrm>
        </p:spPr>
        <p:txBody>
          <a:bodyPr/>
          <a:lstStyle/>
          <a:p>
            <a:pPr algn="l" fontAlgn="base"/>
            <a:r>
              <a:rPr lang="en-US" dirty="0">
                <a:solidFill>
                  <a:schemeClr val="bg1"/>
                </a:solidFill>
              </a:rPr>
              <a:t>EXAMPLES OF BULLYING</a:t>
            </a:r>
            <a:endParaRPr lang="en-US" sz="3200" dirty="0">
              <a:solidFill>
                <a:schemeClr val="bg1"/>
              </a:solidFill>
              <a:effectLst/>
            </a:endParaRPr>
          </a:p>
        </p:txBody>
      </p:sp>
      <p:sp>
        <p:nvSpPr>
          <p:cNvPr id="6" name="Title 3">
            <a:extLst>
              <a:ext uri="{FF2B5EF4-FFF2-40B4-BE49-F238E27FC236}">
                <a16:creationId xmlns:a16="http://schemas.microsoft.com/office/drawing/2014/main" id="{FA4E5779-B520-4098-B3B0-FD7B66CE24CA}"/>
              </a:ext>
            </a:extLst>
          </p:cNvPr>
          <p:cNvSpPr txBox="1">
            <a:spLocks/>
          </p:cNvSpPr>
          <p:nvPr/>
        </p:nvSpPr>
        <p:spPr>
          <a:xfrm>
            <a:off x="4563494" y="3200142"/>
            <a:ext cx="7435794" cy="587584"/>
          </a:xfrm>
          <a:prstGeom prst="rect">
            <a:avLst/>
          </a:prstGeom>
        </p:spPr>
        <p:txBody>
          <a:bodyPr vert="horz" lIns="91440" tIns="45720" rIns="91440" bIns="45720" rtlCol="0" anchor="ctr">
            <a:noAutofit/>
          </a:bodyPr>
          <a:lstStyle>
            <a:lvl1pPr algn="r"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lgn="l" fontAlgn="base"/>
            <a:r>
              <a:rPr lang="en-US" sz="3200" b="1" cap="none" dirty="0">
                <a:solidFill>
                  <a:schemeClr val="bg1"/>
                </a:solidFill>
              </a:rPr>
              <a:t>Aggressive communication</a:t>
            </a:r>
            <a:br>
              <a:rPr lang="en-US" sz="3200" b="1" cap="none" dirty="0">
                <a:solidFill>
                  <a:schemeClr val="bg1"/>
                </a:solidFill>
              </a:rPr>
            </a:br>
            <a:endParaRPr lang="en-US" sz="3200" cap="none" dirty="0">
              <a:solidFill>
                <a:schemeClr val="bg1"/>
              </a:solidFill>
            </a:endParaRPr>
          </a:p>
          <a:p>
            <a:pPr marL="342900" lvl="0" indent="-342900" algn="l" fontAlgn="base">
              <a:buFont typeface="Arial" panose="020B0604020202020204" pitchFamily="34" charset="0"/>
              <a:buChar char="•"/>
            </a:pPr>
            <a:r>
              <a:rPr lang="en-US" sz="3200" cap="none" dirty="0">
                <a:solidFill>
                  <a:schemeClr val="bg1"/>
                </a:solidFill>
              </a:rPr>
              <a:t>Insulting, offensive remarks</a:t>
            </a:r>
          </a:p>
          <a:p>
            <a:pPr marL="342900" lvl="0" indent="-342900" algn="l" fontAlgn="base">
              <a:buFont typeface="Arial" panose="020B0604020202020204" pitchFamily="34" charset="0"/>
              <a:buChar char="•"/>
            </a:pPr>
            <a:r>
              <a:rPr lang="en-US" sz="3200" cap="none" dirty="0">
                <a:solidFill>
                  <a:schemeClr val="bg1"/>
                </a:solidFill>
              </a:rPr>
              <a:t>Shouting, angry outbursts</a:t>
            </a:r>
          </a:p>
          <a:p>
            <a:pPr marL="342900" lvl="0" indent="-342900" algn="l" fontAlgn="base">
              <a:buFont typeface="Arial" panose="020B0604020202020204" pitchFamily="34" charset="0"/>
              <a:buChar char="•"/>
            </a:pPr>
            <a:r>
              <a:rPr lang="en-US" sz="3200" cap="none" dirty="0">
                <a:solidFill>
                  <a:schemeClr val="bg1"/>
                </a:solidFill>
              </a:rPr>
              <a:t>Invasion of personal space,</a:t>
            </a:r>
          </a:p>
          <a:p>
            <a:pPr lvl="0" algn="l" fontAlgn="base"/>
            <a:r>
              <a:rPr lang="en-US" sz="3200" cap="none" dirty="0">
                <a:solidFill>
                  <a:schemeClr val="bg1"/>
                </a:solidFill>
              </a:rPr>
              <a:t>   shoving, blocking the way </a:t>
            </a:r>
          </a:p>
          <a:p>
            <a:pPr marL="342900" lvl="0" indent="-342900" algn="l" fontAlgn="base">
              <a:buFont typeface="Arial" panose="020B0604020202020204" pitchFamily="34" charset="0"/>
              <a:buChar char="•"/>
            </a:pPr>
            <a:r>
              <a:rPr lang="en-US" sz="3200" cap="none" dirty="0">
                <a:solidFill>
                  <a:schemeClr val="bg1"/>
                </a:solidFill>
              </a:rPr>
              <a:t>Insulting, angry emails</a:t>
            </a:r>
          </a:p>
          <a:p>
            <a:pPr marL="342900" lvl="0" indent="-342900" algn="l" fontAlgn="base">
              <a:buFont typeface="Arial" panose="020B0604020202020204" pitchFamily="34" charset="0"/>
              <a:buChar char="•"/>
            </a:pPr>
            <a:endParaRPr lang="en-US" sz="1800" cap="none" dirty="0">
              <a:solidFill>
                <a:schemeClr val="bg1"/>
              </a:solidFill>
            </a:endParaRPr>
          </a:p>
          <a:p>
            <a:pPr marL="342900" lvl="0" indent="-342900" algn="l" fontAlgn="base">
              <a:buFont typeface="Arial" panose="020B0604020202020204" pitchFamily="34" charset="0"/>
              <a:buChar char="•"/>
            </a:pPr>
            <a:endParaRPr lang="en-US" sz="1800" cap="none" dirty="0">
              <a:solidFill>
                <a:schemeClr val="bg1"/>
              </a:solidFill>
            </a:endParaRPr>
          </a:p>
        </p:txBody>
      </p:sp>
    </p:spTree>
    <p:extLst>
      <p:ext uri="{BB962C8B-B14F-4D97-AF65-F5344CB8AC3E}">
        <p14:creationId xmlns:p14="http://schemas.microsoft.com/office/powerpoint/2010/main" val="1768117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E51183-D0D9-A74B-94F0-9EC0104A75F3}"/>
              </a:ext>
            </a:extLst>
          </p:cNvPr>
          <p:cNvSpPr>
            <a:spLocks noGrp="1"/>
          </p:cNvSpPr>
          <p:nvPr>
            <p:ph type="title"/>
          </p:nvPr>
        </p:nvSpPr>
        <p:spPr>
          <a:xfrm>
            <a:off x="992807" y="1346163"/>
            <a:ext cx="4398177" cy="3742671"/>
          </a:xfrm>
        </p:spPr>
        <p:txBody>
          <a:bodyPr/>
          <a:lstStyle/>
          <a:p>
            <a:pPr algn="l" fontAlgn="base"/>
            <a:r>
              <a:rPr lang="en-US" dirty="0">
                <a:solidFill>
                  <a:schemeClr val="bg1"/>
                </a:solidFill>
              </a:rPr>
              <a:t>EXAMPLES OF BULLYING</a:t>
            </a:r>
            <a:endParaRPr lang="en-US" sz="3200" dirty="0">
              <a:solidFill>
                <a:schemeClr val="bg1"/>
              </a:solidFill>
              <a:effectLst/>
            </a:endParaRPr>
          </a:p>
        </p:txBody>
      </p:sp>
      <p:sp>
        <p:nvSpPr>
          <p:cNvPr id="6" name="Title 3">
            <a:extLst>
              <a:ext uri="{FF2B5EF4-FFF2-40B4-BE49-F238E27FC236}">
                <a16:creationId xmlns:a16="http://schemas.microsoft.com/office/drawing/2014/main" id="{FA4E5779-B520-4098-B3B0-FD7B66CE24CA}"/>
              </a:ext>
            </a:extLst>
          </p:cNvPr>
          <p:cNvSpPr txBox="1">
            <a:spLocks/>
          </p:cNvSpPr>
          <p:nvPr/>
        </p:nvSpPr>
        <p:spPr>
          <a:xfrm>
            <a:off x="4563494" y="3200142"/>
            <a:ext cx="7435794" cy="587584"/>
          </a:xfrm>
          <a:prstGeom prst="rect">
            <a:avLst/>
          </a:prstGeom>
        </p:spPr>
        <p:txBody>
          <a:bodyPr vert="horz" lIns="91440" tIns="45720" rIns="91440" bIns="45720" rtlCol="0" anchor="ctr">
            <a:noAutofit/>
          </a:bodyPr>
          <a:lstStyle>
            <a:lvl1pPr algn="r"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lvl="0" algn="l" fontAlgn="base"/>
            <a:endParaRPr lang="en-US" sz="1800" cap="none" dirty="0">
              <a:solidFill>
                <a:schemeClr val="bg1"/>
              </a:solidFill>
            </a:endParaRPr>
          </a:p>
          <a:p>
            <a:pPr algn="l" fontAlgn="base"/>
            <a:r>
              <a:rPr lang="en-US" sz="2400" b="1" cap="none" dirty="0">
                <a:solidFill>
                  <a:schemeClr val="bg1"/>
                </a:solidFill>
              </a:rPr>
              <a:t>Manipulation of work</a:t>
            </a:r>
            <a:br>
              <a:rPr lang="en-US" sz="2400" b="1" cap="none" dirty="0">
                <a:solidFill>
                  <a:schemeClr val="bg1"/>
                </a:solidFill>
              </a:rPr>
            </a:br>
            <a:endParaRPr lang="en-US" sz="2400" cap="none" dirty="0">
              <a:solidFill>
                <a:schemeClr val="bg1"/>
              </a:solidFill>
            </a:endParaRPr>
          </a:p>
          <a:p>
            <a:pPr marL="285750" lvl="0" indent="-285750" algn="l" fontAlgn="base">
              <a:buFont typeface="Arial" panose="020B0604020202020204" pitchFamily="34" charset="0"/>
              <a:buChar char="•"/>
            </a:pPr>
            <a:r>
              <a:rPr lang="en-US" sz="2400" cap="none" dirty="0">
                <a:solidFill>
                  <a:schemeClr val="bg1"/>
                </a:solidFill>
              </a:rPr>
              <a:t>Giving unmanageable workload – impossible deadlines</a:t>
            </a:r>
          </a:p>
          <a:p>
            <a:pPr marL="285750" lvl="0" indent="-285750" algn="l" fontAlgn="base">
              <a:buFont typeface="Arial" panose="020B0604020202020204" pitchFamily="34" charset="0"/>
              <a:buChar char="•"/>
            </a:pPr>
            <a:r>
              <a:rPr lang="en-US" sz="2400" cap="none" dirty="0">
                <a:solidFill>
                  <a:schemeClr val="bg1"/>
                </a:solidFill>
              </a:rPr>
              <a:t>Withholding necessary information to do the assigned task</a:t>
            </a:r>
          </a:p>
          <a:p>
            <a:pPr marL="285750" lvl="0" indent="-285750" algn="l" fontAlgn="base">
              <a:buFont typeface="Arial" panose="020B0604020202020204" pitchFamily="34" charset="0"/>
              <a:buChar char="•"/>
            </a:pPr>
            <a:r>
              <a:rPr lang="en-US" sz="2400" cap="none" dirty="0">
                <a:solidFill>
                  <a:schemeClr val="bg1"/>
                </a:solidFill>
              </a:rPr>
              <a:t>Arbitrarily changing tasks midstream</a:t>
            </a:r>
          </a:p>
          <a:p>
            <a:pPr marL="285750" lvl="0" indent="-285750" algn="l" fontAlgn="base">
              <a:buFont typeface="Arial" panose="020B0604020202020204" pitchFamily="34" charset="0"/>
              <a:buChar char="•"/>
            </a:pPr>
            <a:r>
              <a:rPr lang="en-US" sz="2400" cap="none" dirty="0">
                <a:solidFill>
                  <a:schemeClr val="bg1"/>
                </a:solidFill>
              </a:rPr>
              <a:t>Sabotage</a:t>
            </a:r>
          </a:p>
          <a:p>
            <a:pPr marL="285750" lvl="0" indent="-285750" algn="l" fontAlgn="base">
              <a:buFont typeface="Arial" panose="020B0604020202020204" pitchFamily="34" charset="0"/>
              <a:buChar char="•"/>
            </a:pPr>
            <a:r>
              <a:rPr lang="en-US" sz="2400" cap="none" dirty="0">
                <a:solidFill>
                  <a:schemeClr val="bg1"/>
                </a:solidFill>
              </a:rPr>
              <a:t>Altering work guidelines</a:t>
            </a:r>
          </a:p>
          <a:p>
            <a:pPr marL="285750" lvl="0" indent="-285750" algn="l" fontAlgn="base">
              <a:buFont typeface="Arial" panose="020B0604020202020204" pitchFamily="34" charset="0"/>
              <a:buChar char="•"/>
            </a:pPr>
            <a:r>
              <a:rPr lang="en-US" sz="2400" cap="none" dirty="0">
                <a:solidFill>
                  <a:schemeClr val="bg1"/>
                </a:solidFill>
              </a:rPr>
              <a:t>Sharing incorrect information</a:t>
            </a:r>
          </a:p>
          <a:p>
            <a:pPr marL="285750" lvl="0" indent="-285750" algn="l" fontAlgn="base">
              <a:buFont typeface="Arial" panose="020B0604020202020204" pitchFamily="34" charset="0"/>
              <a:buChar char="•"/>
            </a:pPr>
            <a:r>
              <a:rPr lang="en-US" sz="2400" cap="none" dirty="0">
                <a:solidFill>
                  <a:schemeClr val="bg1"/>
                </a:solidFill>
              </a:rPr>
              <a:t>Underwork or overwork</a:t>
            </a:r>
          </a:p>
          <a:p>
            <a:pPr marL="285750" lvl="0" indent="-285750" algn="l" fontAlgn="base">
              <a:buFont typeface="Arial" panose="020B0604020202020204" pitchFamily="34" charset="0"/>
              <a:buChar char="•"/>
            </a:pPr>
            <a:r>
              <a:rPr lang="en-US" sz="2400" cap="none" dirty="0">
                <a:solidFill>
                  <a:schemeClr val="bg1"/>
                </a:solidFill>
              </a:rPr>
              <a:t>Constant criticism</a:t>
            </a:r>
          </a:p>
          <a:p>
            <a:pPr marL="285750" lvl="0" indent="-285750" algn="l" fontAlgn="base">
              <a:buFont typeface="Arial" panose="020B0604020202020204" pitchFamily="34" charset="0"/>
              <a:buChar char="•"/>
            </a:pPr>
            <a:r>
              <a:rPr lang="en-US" sz="2400" cap="none" dirty="0">
                <a:solidFill>
                  <a:schemeClr val="bg1"/>
                </a:solidFill>
              </a:rPr>
              <a:t>Keeping a mistake record</a:t>
            </a:r>
          </a:p>
          <a:p>
            <a:pPr marL="285750" lvl="0" indent="-285750" algn="l" fontAlgn="base">
              <a:buFont typeface="Arial" panose="020B0604020202020204" pitchFamily="34" charset="0"/>
              <a:buChar char="•"/>
            </a:pPr>
            <a:r>
              <a:rPr lang="en-US" sz="2400" cap="none" dirty="0">
                <a:solidFill>
                  <a:schemeClr val="bg1"/>
                </a:solidFill>
              </a:rPr>
              <a:t>Sabotage</a:t>
            </a:r>
          </a:p>
          <a:p>
            <a:pPr marL="285750" lvl="0" indent="-285750" algn="l" fontAlgn="base">
              <a:buFont typeface="Arial" panose="020B0604020202020204" pitchFamily="34" charset="0"/>
              <a:buChar char="•"/>
            </a:pPr>
            <a:r>
              <a:rPr lang="en-US" sz="2400" cap="none" dirty="0">
                <a:solidFill>
                  <a:schemeClr val="bg1"/>
                </a:solidFill>
              </a:rPr>
              <a:t>Making an impossible schedule</a:t>
            </a:r>
          </a:p>
          <a:p>
            <a:pPr marL="285750" lvl="0" indent="-285750" algn="l" fontAlgn="base">
              <a:buFont typeface="Arial" panose="020B0604020202020204" pitchFamily="34" charset="0"/>
              <a:buChar char="•"/>
            </a:pPr>
            <a:r>
              <a:rPr lang="en-US" sz="2400" cap="none" dirty="0">
                <a:solidFill>
                  <a:schemeClr val="bg1"/>
                </a:solidFill>
              </a:rPr>
              <a:t>Stealing the credit for a project</a:t>
            </a:r>
          </a:p>
          <a:p>
            <a:pPr marL="342900" lvl="0" indent="-342900" algn="l" fontAlgn="base">
              <a:buFont typeface="Arial" panose="020B0604020202020204" pitchFamily="34" charset="0"/>
              <a:buChar char="•"/>
            </a:pPr>
            <a:endParaRPr lang="en-US" sz="1800" cap="none" dirty="0">
              <a:solidFill>
                <a:schemeClr val="bg1"/>
              </a:solidFill>
            </a:endParaRPr>
          </a:p>
        </p:txBody>
      </p:sp>
    </p:spTree>
    <p:extLst>
      <p:ext uri="{BB962C8B-B14F-4D97-AF65-F5344CB8AC3E}">
        <p14:creationId xmlns:p14="http://schemas.microsoft.com/office/powerpoint/2010/main" val="3657000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E51183-D0D9-A74B-94F0-9EC0104A75F3}"/>
              </a:ext>
            </a:extLst>
          </p:cNvPr>
          <p:cNvSpPr>
            <a:spLocks noGrp="1"/>
          </p:cNvSpPr>
          <p:nvPr>
            <p:ph type="title"/>
          </p:nvPr>
        </p:nvSpPr>
        <p:spPr>
          <a:xfrm>
            <a:off x="992807" y="1346163"/>
            <a:ext cx="4398177" cy="3742671"/>
          </a:xfrm>
        </p:spPr>
        <p:txBody>
          <a:bodyPr/>
          <a:lstStyle/>
          <a:p>
            <a:pPr algn="l" fontAlgn="base"/>
            <a:r>
              <a:rPr lang="en-US" dirty="0">
                <a:solidFill>
                  <a:schemeClr val="bg1"/>
                </a:solidFill>
              </a:rPr>
              <a:t>EXAMPLES OF BULLYING</a:t>
            </a:r>
            <a:endParaRPr lang="en-US" sz="3200" dirty="0">
              <a:solidFill>
                <a:schemeClr val="bg1"/>
              </a:solidFill>
              <a:effectLst/>
            </a:endParaRPr>
          </a:p>
        </p:txBody>
      </p:sp>
      <p:sp>
        <p:nvSpPr>
          <p:cNvPr id="6" name="Title 3">
            <a:extLst>
              <a:ext uri="{FF2B5EF4-FFF2-40B4-BE49-F238E27FC236}">
                <a16:creationId xmlns:a16="http://schemas.microsoft.com/office/drawing/2014/main" id="{FA4E5779-B520-4098-B3B0-FD7B66CE24CA}"/>
              </a:ext>
            </a:extLst>
          </p:cNvPr>
          <p:cNvSpPr txBox="1">
            <a:spLocks/>
          </p:cNvSpPr>
          <p:nvPr/>
        </p:nvSpPr>
        <p:spPr>
          <a:xfrm>
            <a:off x="4563494" y="3200142"/>
            <a:ext cx="7435794" cy="587584"/>
          </a:xfrm>
          <a:prstGeom prst="rect">
            <a:avLst/>
          </a:prstGeom>
        </p:spPr>
        <p:txBody>
          <a:bodyPr vert="horz" lIns="91440" tIns="45720" rIns="91440" bIns="45720" rtlCol="0" anchor="ctr">
            <a:noAutofit/>
          </a:bodyPr>
          <a:lstStyle>
            <a:lvl1pPr algn="r"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lgn="l" fontAlgn="base"/>
            <a:r>
              <a:rPr lang="en-US" sz="2800" b="1" cap="none" dirty="0">
                <a:solidFill>
                  <a:schemeClr val="bg1"/>
                </a:solidFill>
              </a:rPr>
              <a:t>Humiliation</a:t>
            </a:r>
            <a:br>
              <a:rPr lang="en-US" sz="2800" b="1" cap="none" dirty="0">
                <a:solidFill>
                  <a:schemeClr val="bg1"/>
                </a:solidFill>
              </a:rPr>
            </a:br>
            <a:endParaRPr lang="en-US" sz="2800" cap="none" dirty="0">
              <a:solidFill>
                <a:schemeClr val="bg1"/>
              </a:solidFill>
            </a:endParaRPr>
          </a:p>
          <a:p>
            <a:pPr marL="342900" lvl="0" indent="-342900" algn="l" fontAlgn="base">
              <a:buFont typeface="Arial" panose="020B0604020202020204" pitchFamily="34" charset="0"/>
              <a:buChar char="•"/>
            </a:pPr>
            <a:r>
              <a:rPr lang="en-US" sz="2800" cap="none" dirty="0">
                <a:solidFill>
                  <a:schemeClr val="bg1"/>
                </a:solidFill>
              </a:rPr>
              <a:t>Ridiculing, excessive teasing</a:t>
            </a:r>
          </a:p>
          <a:p>
            <a:pPr marL="342900" lvl="0" indent="-342900" algn="l" fontAlgn="base">
              <a:buFont typeface="Arial" panose="020B0604020202020204" pitchFamily="34" charset="0"/>
              <a:buChar char="•"/>
            </a:pPr>
            <a:r>
              <a:rPr lang="en-US" sz="2800" cap="none" dirty="0">
                <a:solidFill>
                  <a:schemeClr val="bg1"/>
                </a:solidFill>
              </a:rPr>
              <a:t>Spreading rumors, gossip or lies about someone</a:t>
            </a:r>
          </a:p>
          <a:p>
            <a:pPr marL="342900" lvl="0" indent="-342900" algn="l" fontAlgn="base">
              <a:buFont typeface="Arial" panose="020B0604020202020204" pitchFamily="34" charset="0"/>
              <a:buChar char="•"/>
            </a:pPr>
            <a:r>
              <a:rPr lang="en-US" sz="2800" cap="none" dirty="0">
                <a:solidFill>
                  <a:schemeClr val="bg1"/>
                </a:solidFill>
              </a:rPr>
              <a:t>Harsh practical jokes</a:t>
            </a:r>
          </a:p>
          <a:p>
            <a:pPr marL="342900" lvl="0" indent="-342900" algn="l" fontAlgn="base">
              <a:buFont typeface="Arial" panose="020B0604020202020204" pitchFamily="34" charset="0"/>
              <a:buChar char="•"/>
            </a:pPr>
            <a:r>
              <a:rPr lang="en-US" sz="2800" cap="none" dirty="0">
                <a:solidFill>
                  <a:schemeClr val="bg1"/>
                </a:solidFill>
              </a:rPr>
              <a:t>Hinting or stating that someone should quit, nobody likes them, boss thinks </a:t>
            </a:r>
          </a:p>
          <a:p>
            <a:pPr lvl="0" algn="l" fontAlgn="base"/>
            <a:r>
              <a:rPr lang="en-US" sz="2800" cap="none" dirty="0">
                <a:solidFill>
                  <a:schemeClr val="bg1"/>
                </a:solidFill>
              </a:rPr>
              <a:t>   they are incompetent</a:t>
            </a:r>
          </a:p>
          <a:p>
            <a:pPr marL="342900" lvl="0" indent="-342900" algn="l" fontAlgn="base">
              <a:buFont typeface="Arial" panose="020B0604020202020204" pitchFamily="34" charset="0"/>
              <a:buChar char="•"/>
            </a:pPr>
            <a:endParaRPr lang="en-US" sz="1100" cap="none" dirty="0">
              <a:solidFill>
                <a:schemeClr val="bg1"/>
              </a:solidFill>
            </a:endParaRPr>
          </a:p>
        </p:txBody>
      </p:sp>
    </p:spTree>
    <p:extLst>
      <p:ext uri="{BB962C8B-B14F-4D97-AF65-F5344CB8AC3E}">
        <p14:creationId xmlns:p14="http://schemas.microsoft.com/office/powerpoint/2010/main" val="920293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E51183-D0D9-A74B-94F0-9EC0104A75F3}"/>
              </a:ext>
            </a:extLst>
          </p:cNvPr>
          <p:cNvSpPr>
            <a:spLocks noGrp="1"/>
          </p:cNvSpPr>
          <p:nvPr>
            <p:ph type="title"/>
          </p:nvPr>
        </p:nvSpPr>
        <p:spPr>
          <a:xfrm>
            <a:off x="992807" y="1346163"/>
            <a:ext cx="4398177" cy="3742671"/>
          </a:xfrm>
        </p:spPr>
        <p:txBody>
          <a:bodyPr/>
          <a:lstStyle/>
          <a:p>
            <a:pPr algn="l" fontAlgn="base"/>
            <a:r>
              <a:rPr lang="en-US" dirty="0">
                <a:solidFill>
                  <a:schemeClr val="bg1"/>
                </a:solidFill>
              </a:rPr>
              <a:t>BULLYING </a:t>
            </a:r>
            <a:br>
              <a:rPr lang="en-US" dirty="0">
                <a:solidFill>
                  <a:schemeClr val="bg1"/>
                </a:solidFill>
              </a:rPr>
            </a:br>
            <a:r>
              <a:rPr lang="en-US" dirty="0">
                <a:solidFill>
                  <a:schemeClr val="bg1"/>
                </a:solidFill>
              </a:rPr>
              <a:t>is not…</a:t>
            </a:r>
            <a:endParaRPr lang="en-US" sz="3200" dirty="0">
              <a:solidFill>
                <a:schemeClr val="bg1"/>
              </a:solidFill>
              <a:effectLst/>
            </a:endParaRPr>
          </a:p>
        </p:txBody>
      </p:sp>
      <p:sp>
        <p:nvSpPr>
          <p:cNvPr id="6" name="Title 3">
            <a:extLst>
              <a:ext uri="{FF2B5EF4-FFF2-40B4-BE49-F238E27FC236}">
                <a16:creationId xmlns:a16="http://schemas.microsoft.com/office/drawing/2014/main" id="{FA4E5779-B520-4098-B3B0-FD7B66CE24CA}"/>
              </a:ext>
            </a:extLst>
          </p:cNvPr>
          <p:cNvSpPr txBox="1">
            <a:spLocks/>
          </p:cNvSpPr>
          <p:nvPr/>
        </p:nvSpPr>
        <p:spPr>
          <a:xfrm>
            <a:off x="4062560" y="3200142"/>
            <a:ext cx="7435794" cy="587584"/>
          </a:xfrm>
          <a:prstGeom prst="rect">
            <a:avLst/>
          </a:prstGeom>
        </p:spPr>
        <p:txBody>
          <a:bodyPr vert="horz" lIns="91440" tIns="45720" rIns="91440" bIns="45720" rtlCol="0" anchor="ctr">
            <a:noAutofit/>
          </a:bodyPr>
          <a:lstStyle>
            <a:lvl1pPr algn="r"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marL="285750" lvl="0" indent="-285750" algn="l" fontAlgn="base">
              <a:buFont typeface="Arial" panose="020B0604020202020204" pitchFamily="34" charset="0"/>
              <a:buChar char="•"/>
            </a:pPr>
            <a:r>
              <a:rPr lang="en-US" sz="2800" cap="none" dirty="0">
                <a:solidFill>
                  <a:schemeClr val="bg1"/>
                </a:solidFill>
              </a:rPr>
              <a:t>Requiring an employee to do their job</a:t>
            </a:r>
          </a:p>
          <a:p>
            <a:pPr marL="285750" lvl="0" indent="-285750" algn="l" fontAlgn="base">
              <a:buFont typeface="Arial" panose="020B0604020202020204" pitchFamily="34" charset="0"/>
              <a:buChar char="•"/>
            </a:pPr>
            <a:r>
              <a:rPr lang="en-US" sz="2800" cap="none" dirty="0">
                <a:solidFill>
                  <a:schemeClr val="bg1"/>
                </a:solidFill>
              </a:rPr>
              <a:t>Requiring an employee to do their job </a:t>
            </a:r>
          </a:p>
          <a:p>
            <a:pPr lvl="0" algn="l" fontAlgn="base"/>
            <a:r>
              <a:rPr lang="en-US" sz="2800" cap="none" dirty="0">
                <a:solidFill>
                  <a:schemeClr val="bg1"/>
                </a:solidFill>
              </a:rPr>
              <a:t>   on the time table you require</a:t>
            </a:r>
          </a:p>
          <a:p>
            <a:pPr marL="285750" lvl="0" indent="-285750" algn="l" fontAlgn="base">
              <a:buFont typeface="Arial" panose="020B0604020202020204" pitchFamily="34" charset="0"/>
              <a:buChar char="•"/>
            </a:pPr>
            <a:r>
              <a:rPr lang="en-US" sz="2800" cap="none" dirty="0">
                <a:solidFill>
                  <a:schemeClr val="bg1"/>
                </a:solidFill>
              </a:rPr>
              <a:t>Disciplining an employee for not doing their job or violating policies</a:t>
            </a:r>
          </a:p>
          <a:p>
            <a:pPr marL="285750" lvl="0" indent="-285750" algn="l" fontAlgn="base">
              <a:buFont typeface="Arial" panose="020B0604020202020204" pitchFamily="34" charset="0"/>
              <a:buChar char="•"/>
            </a:pPr>
            <a:r>
              <a:rPr lang="en-US" sz="2800" cap="none" dirty="0">
                <a:solidFill>
                  <a:schemeClr val="bg1"/>
                </a:solidFill>
              </a:rPr>
              <a:t>Informing employees when their </a:t>
            </a:r>
          </a:p>
          <a:p>
            <a:pPr lvl="0" algn="l" fontAlgn="base"/>
            <a:r>
              <a:rPr lang="en-US" sz="2800" cap="none" dirty="0">
                <a:solidFill>
                  <a:schemeClr val="bg1"/>
                </a:solidFill>
              </a:rPr>
              <a:t>   behavior or performance is inappropriate.</a:t>
            </a:r>
          </a:p>
          <a:p>
            <a:pPr marL="342900" lvl="0" indent="-342900" algn="l" fontAlgn="base">
              <a:buFont typeface="Arial" panose="020B0604020202020204" pitchFamily="34" charset="0"/>
              <a:buChar char="•"/>
            </a:pPr>
            <a:endParaRPr lang="en-US" sz="1800" cap="none" dirty="0">
              <a:solidFill>
                <a:schemeClr val="bg1"/>
              </a:solidFill>
            </a:endParaRPr>
          </a:p>
        </p:txBody>
      </p:sp>
    </p:spTree>
    <p:extLst>
      <p:ext uri="{BB962C8B-B14F-4D97-AF65-F5344CB8AC3E}">
        <p14:creationId xmlns:p14="http://schemas.microsoft.com/office/powerpoint/2010/main" val="213485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803076F-25EE-4F07-8F0D-6DA91D5457A5}"/>
              </a:ext>
            </a:extLst>
          </p:cNvPr>
          <p:cNvSpPr/>
          <p:nvPr/>
        </p:nvSpPr>
        <p:spPr>
          <a:xfrm>
            <a:off x="1804946" y="1582340"/>
            <a:ext cx="8730532" cy="3693319"/>
          </a:xfrm>
          <a:prstGeom prst="rect">
            <a:avLst/>
          </a:prstGeom>
        </p:spPr>
        <p:txBody>
          <a:bodyPr wrap="square">
            <a:spAutoFit/>
          </a:bodyPr>
          <a:lstStyle/>
          <a:p>
            <a:r>
              <a:rPr lang="en-US" sz="4000" dirty="0">
                <a:solidFill>
                  <a:schemeClr val="bg1"/>
                </a:solidFill>
              </a:rPr>
              <a:t>WHEN IS BULLYING OR INCIVILTY </a:t>
            </a:r>
          </a:p>
          <a:p>
            <a:r>
              <a:rPr lang="en-US" sz="4000" dirty="0">
                <a:solidFill>
                  <a:schemeClr val="bg1"/>
                </a:solidFill>
              </a:rPr>
              <a:t>AT WORK ILLEGAL?</a:t>
            </a:r>
          </a:p>
          <a:p>
            <a:endParaRPr lang="en-US" sz="4000" dirty="0">
              <a:solidFill>
                <a:schemeClr val="bg1"/>
              </a:solidFill>
            </a:endParaRPr>
          </a:p>
          <a:p>
            <a:r>
              <a:rPr lang="en-US" sz="3200" dirty="0">
                <a:solidFill>
                  <a:schemeClr val="bg1"/>
                </a:solidFill>
              </a:rPr>
              <a:t>Not all behaviors that people may consider bullying or incivility at work are illegal.</a:t>
            </a:r>
          </a:p>
          <a:p>
            <a:r>
              <a:rPr lang="en-US" sz="3200" dirty="0">
                <a:solidFill>
                  <a:schemeClr val="bg1"/>
                </a:solidFill>
              </a:rPr>
              <a:t> </a:t>
            </a:r>
          </a:p>
          <a:p>
            <a:endParaRPr lang="en-US" dirty="0">
              <a:solidFill>
                <a:schemeClr val="bg1"/>
              </a:solidFill>
            </a:endParaRPr>
          </a:p>
        </p:txBody>
      </p:sp>
    </p:spTree>
    <p:extLst>
      <p:ext uri="{BB962C8B-B14F-4D97-AF65-F5344CB8AC3E}">
        <p14:creationId xmlns:p14="http://schemas.microsoft.com/office/powerpoint/2010/main" val="3615222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803076F-25EE-4F07-8F0D-6DA91D5457A5}"/>
              </a:ext>
            </a:extLst>
          </p:cNvPr>
          <p:cNvSpPr/>
          <p:nvPr/>
        </p:nvSpPr>
        <p:spPr>
          <a:xfrm>
            <a:off x="1804946" y="2041461"/>
            <a:ext cx="8730532" cy="2339102"/>
          </a:xfrm>
          <a:prstGeom prst="rect">
            <a:avLst/>
          </a:prstGeom>
        </p:spPr>
        <p:txBody>
          <a:bodyPr wrap="square">
            <a:spAutoFit/>
          </a:bodyPr>
          <a:lstStyle/>
          <a:p>
            <a:r>
              <a:rPr lang="en-US" sz="3200" dirty="0">
                <a:solidFill>
                  <a:schemeClr val="bg1"/>
                </a:solidFill>
              </a:rPr>
              <a:t> </a:t>
            </a:r>
          </a:p>
          <a:p>
            <a:r>
              <a:rPr lang="en-US" sz="3200" dirty="0">
                <a:solidFill>
                  <a:schemeClr val="bg1"/>
                </a:solidFill>
              </a:rPr>
              <a:t>Ohio does not have any general workplace bullying laws, and the laws that currently exist regulate public schools. </a:t>
            </a:r>
          </a:p>
          <a:p>
            <a:endParaRPr lang="en-US" dirty="0">
              <a:solidFill>
                <a:schemeClr val="bg1"/>
              </a:solidFill>
            </a:endParaRPr>
          </a:p>
        </p:txBody>
      </p:sp>
    </p:spTree>
    <p:extLst>
      <p:ext uri="{BB962C8B-B14F-4D97-AF65-F5344CB8AC3E}">
        <p14:creationId xmlns:p14="http://schemas.microsoft.com/office/powerpoint/2010/main" val="894945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803076F-25EE-4F07-8F0D-6DA91D5457A5}"/>
              </a:ext>
            </a:extLst>
          </p:cNvPr>
          <p:cNvSpPr/>
          <p:nvPr/>
        </p:nvSpPr>
        <p:spPr>
          <a:xfrm>
            <a:off x="1804946" y="1905506"/>
            <a:ext cx="8730532" cy="3046988"/>
          </a:xfrm>
          <a:prstGeom prst="rect">
            <a:avLst/>
          </a:prstGeom>
        </p:spPr>
        <p:txBody>
          <a:bodyPr wrap="square">
            <a:spAutoFit/>
          </a:bodyPr>
          <a:lstStyle/>
          <a:p>
            <a:r>
              <a:rPr lang="en-US" sz="3200" dirty="0">
                <a:solidFill>
                  <a:schemeClr val="bg1"/>
                </a:solidFill>
              </a:rPr>
              <a:t>Ohio's anti-discrimination laws protect employees from harassment and discrimination that occur due to an employee's race, age, gender, pregnancy, national origin, religion, disability, age or other protected class. </a:t>
            </a:r>
          </a:p>
        </p:txBody>
      </p:sp>
    </p:spTree>
    <p:extLst>
      <p:ext uri="{BB962C8B-B14F-4D97-AF65-F5344CB8AC3E}">
        <p14:creationId xmlns:p14="http://schemas.microsoft.com/office/powerpoint/2010/main" val="2284470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803076F-25EE-4F07-8F0D-6DA91D5457A5}"/>
              </a:ext>
            </a:extLst>
          </p:cNvPr>
          <p:cNvSpPr/>
          <p:nvPr/>
        </p:nvSpPr>
        <p:spPr>
          <a:xfrm>
            <a:off x="1804946" y="2397948"/>
            <a:ext cx="8730532" cy="2062103"/>
          </a:xfrm>
          <a:prstGeom prst="rect">
            <a:avLst/>
          </a:prstGeom>
        </p:spPr>
        <p:txBody>
          <a:bodyPr wrap="square">
            <a:spAutoFit/>
          </a:bodyPr>
          <a:lstStyle/>
          <a:p>
            <a:r>
              <a:rPr lang="en-US" sz="3200" dirty="0">
                <a:solidFill>
                  <a:schemeClr val="bg1"/>
                </a:solidFill>
              </a:rPr>
              <a:t>There are also Ohio laws that protect employee from harassment for Whistleblowing, and for filing a Worker’s Compensation Claim.</a:t>
            </a:r>
          </a:p>
        </p:txBody>
      </p:sp>
    </p:spTree>
    <p:extLst>
      <p:ext uri="{BB962C8B-B14F-4D97-AF65-F5344CB8AC3E}">
        <p14:creationId xmlns:p14="http://schemas.microsoft.com/office/powerpoint/2010/main" val="816358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803076F-25EE-4F07-8F0D-6DA91D5457A5}"/>
              </a:ext>
            </a:extLst>
          </p:cNvPr>
          <p:cNvSpPr/>
          <p:nvPr/>
        </p:nvSpPr>
        <p:spPr>
          <a:xfrm>
            <a:off x="1804946" y="1116250"/>
            <a:ext cx="8730532" cy="4308872"/>
          </a:xfrm>
          <a:prstGeom prst="rect">
            <a:avLst/>
          </a:prstGeom>
        </p:spPr>
        <p:txBody>
          <a:bodyPr wrap="square">
            <a:spAutoFit/>
          </a:bodyPr>
          <a:lstStyle/>
          <a:p>
            <a:endParaRPr lang="en-US" dirty="0">
              <a:solidFill>
                <a:schemeClr val="bg1"/>
              </a:solidFill>
            </a:endParaRPr>
          </a:p>
          <a:p>
            <a:r>
              <a:rPr lang="en-US" sz="3200" dirty="0">
                <a:solidFill>
                  <a:schemeClr val="bg1"/>
                </a:solidFill>
              </a:rPr>
              <a:t>If someone is bullying only one group of employees that fall into one of these protected classes (for example, a male supervisor holding female employees to higher performance standards then men), it could fall under the anti-discrimination statutes. But simply having a "mean" boss or co-worker is not legally protected. </a:t>
            </a:r>
          </a:p>
        </p:txBody>
      </p:sp>
    </p:spTree>
    <p:extLst>
      <p:ext uri="{BB962C8B-B14F-4D97-AF65-F5344CB8AC3E}">
        <p14:creationId xmlns:p14="http://schemas.microsoft.com/office/powerpoint/2010/main" val="2329135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a:extLst>
              <a:ext uri="{FF2B5EF4-FFF2-40B4-BE49-F238E27FC236}">
                <a16:creationId xmlns:a16="http://schemas.microsoft.com/office/drawing/2014/main" id="{8E7591AD-81F4-2E45-AE36-F4DA40C19031}"/>
              </a:ext>
            </a:extLst>
          </p:cNvPr>
          <p:cNvSpPr>
            <a:spLocks noGrp="1"/>
          </p:cNvSpPr>
          <p:nvPr>
            <p:ph sz="half" idx="2"/>
          </p:nvPr>
        </p:nvSpPr>
        <p:spPr>
          <a:xfrm>
            <a:off x="1391478" y="633875"/>
            <a:ext cx="9279172" cy="5590250"/>
          </a:xfrm>
        </p:spPr>
        <p:txBody>
          <a:bodyPr>
            <a:normAutofit/>
          </a:bodyPr>
          <a:lstStyle/>
          <a:p>
            <a:pPr marL="0" indent="0">
              <a:buNone/>
            </a:pPr>
            <a:r>
              <a:rPr lang="en-US" sz="3200" dirty="0">
                <a:solidFill>
                  <a:schemeClr val="bg1"/>
                </a:solidFill>
              </a:rPr>
              <a:t>It’s not surprising that we have a crisis of civility, lack of professionalism and bullying brewing in America. Workers do not want to be told what to do or that there is a common behavior we need to mold to. It’s an age of total disclosure and total expression, and there is often very little concern for the feelings of others.</a:t>
            </a:r>
          </a:p>
        </p:txBody>
      </p:sp>
    </p:spTree>
    <p:extLst>
      <p:ext uri="{BB962C8B-B14F-4D97-AF65-F5344CB8AC3E}">
        <p14:creationId xmlns:p14="http://schemas.microsoft.com/office/powerpoint/2010/main" val="2276898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E51183-D0D9-A74B-94F0-9EC0104A75F3}"/>
              </a:ext>
            </a:extLst>
          </p:cNvPr>
          <p:cNvSpPr>
            <a:spLocks noGrp="1"/>
          </p:cNvSpPr>
          <p:nvPr>
            <p:ph type="title"/>
          </p:nvPr>
        </p:nvSpPr>
        <p:spPr>
          <a:xfrm>
            <a:off x="746318" y="1346163"/>
            <a:ext cx="4398177" cy="3742671"/>
          </a:xfrm>
        </p:spPr>
        <p:txBody>
          <a:bodyPr/>
          <a:lstStyle/>
          <a:p>
            <a:pPr algn="l"/>
            <a:r>
              <a:rPr lang="en-US" sz="2800" b="1" cap="none" dirty="0">
                <a:solidFill>
                  <a:schemeClr val="bg1"/>
                </a:solidFill>
              </a:rPr>
              <a:t>Which Ohio laws </a:t>
            </a:r>
            <a:br>
              <a:rPr lang="en-US" sz="2800" b="1" cap="none" dirty="0">
                <a:solidFill>
                  <a:schemeClr val="bg1"/>
                </a:solidFill>
              </a:rPr>
            </a:br>
            <a:r>
              <a:rPr lang="en-US" sz="2800" b="1" cap="none" dirty="0">
                <a:solidFill>
                  <a:schemeClr val="bg1"/>
                </a:solidFill>
              </a:rPr>
              <a:t>and regulations </a:t>
            </a:r>
            <a:br>
              <a:rPr lang="en-US" sz="2800" b="1" cap="none" dirty="0">
                <a:solidFill>
                  <a:schemeClr val="bg1"/>
                </a:solidFill>
              </a:rPr>
            </a:br>
            <a:r>
              <a:rPr lang="en-US" sz="2800" b="1" cap="none" dirty="0">
                <a:solidFill>
                  <a:schemeClr val="bg1"/>
                </a:solidFill>
              </a:rPr>
              <a:t>cover bullying? </a:t>
            </a:r>
            <a:br>
              <a:rPr lang="en-US" sz="2800" b="1" cap="none" dirty="0">
                <a:solidFill>
                  <a:schemeClr val="bg1"/>
                </a:solidFill>
              </a:rPr>
            </a:br>
            <a:r>
              <a:rPr lang="en-US" sz="2800" b="1" cap="none" dirty="0">
                <a:solidFill>
                  <a:schemeClr val="bg1"/>
                </a:solidFill>
              </a:rPr>
              <a:t>– ONLY SCHOOLS</a:t>
            </a:r>
            <a:endParaRPr lang="en-US" sz="2800" cap="none" dirty="0">
              <a:solidFill>
                <a:schemeClr val="bg1"/>
              </a:solidFill>
            </a:endParaRPr>
          </a:p>
        </p:txBody>
      </p:sp>
      <p:sp>
        <p:nvSpPr>
          <p:cNvPr id="6" name="Title 3">
            <a:extLst>
              <a:ext uri="{FF2B5EF4-FFF2-40B4-BE49-F238E27FC236}">
                <a16:creationId xmlns:a16="http://schemas.microsoft.com/office/drawing/2014/main" id="{FA4E5779-B520-4098-B3B0-FD7B66CE24CA}"/>
              </a:ext>
            </a:extLst>
          </p:cNvPr>
          <p:cNvSpPr txBox="1">
            <a:spLocks/>
          </p:cNvSpPr>
          <p:nvPr/>
        </p:nvSpPr>
        <p:spPr>
          <a:xfrm>
            <a:off x="3983047" y="3200142"/>
            <a:ext cx="7435794" cy="587584"/>
          </a:xfrm>
          <a:prstGeom prst="rect">
            <a:avLst/>
          </a:prstGeom>
        </p:spPr>
        <p:txBody>
          <a:bodyPr vert="horz" lIns="91440" tIns="45720" rIns="91440" bIns="45720" rtlCol="0" anchor="ctr">
            <a:noAutofit/>
          </a:bodyPr>
          <a:lstStyle>
            <a:lvl1pPr algn="r"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marL="285750" lvl="0" indent="-285750" algn="l">
              <a:lnSpc>
                <a:spcPct val="100000"/>
              </a:lnSpc>
              <a:buFont typeface="Arial" panose="020B0604020202020204" pitchFamily="34" charset="0"/>
              <a:buChar char="•"/>
            </a:pPr>
            <a:r>
              <a:rPr lang="en-US" sz="1600" u="sng" cap="none" dirty="0">
                <a:solidFill>
                  <a:schemeClr val="bg1"/>
                </a:solidFill>
                <a:hlinkClick r:id="rId2">
                  <a:extLst>
                    <a:ext uri="{A12FA001-AC4F-418D-AE19-62706E023703}">
                      <ahyp:hlinkClr xmlns:ahyp="http://schemas.microsoft.com/office/drawing/2018/hyperlinkcolor" val="tx"/>
                    </a:ext>
                  </a:extLst>
                </a:hlinkClick>
              </a:rPr>
              <a:t>Ohio Revised Code Annotated §5.2296. School Bullying Prevention and Awareness Act</a:t>
            </a:r>
            <a:endParaRPr lang="en-US" sz="1600" cap="none" dirty="0">
              <a:solidFill>
                <a:schemeClr val="bg1"/>
              </a:solidFill>
            </a:endParaRPr>
          </a:p>
          <a:p>
            <a:pPr marL="285750" lvl="0" indent="-285750" algn="l">
              <a:lnSpc>
                <a:spcPct val="100000"/>
              </a:lnSpc>
              <a:buFont typeface="Arial" panose="020B0604020202020204" pitchFamily="34" charset="0"/>
              <a:buChar char="•"/>
            </a:pPr>
            <a:r>
              <a:rPr lang="en-US" sz="1600" u="sng" cap="none" dirty="0">
                <a:solidFill>
                  <a:schemeClr val="bg1"/>
                </a:solidFill>
                <a:hlinkClick r:id="rId3">
                  <a:extLst>
                    <a:ext uri="{A12FA001-AC4F-418D-AE19-62706E023703}">
                      <ahyp:hlinkClr xmlns:ahyp="http://schemas.microsoft.com/office/drawing/2018/hyperlinkcolor" val="tx"/>
                    </a:ext>
                  </a:extLst>
                </a:hlinkClick>
              </a:rPr>
              <a:t>Ohio Revised Code Annotated §117.53. Audit statement regarding adoption of anti-harassment policy</a:t>
            </a:r>
            <a:endParaRPr lang="en-US" sz="1600" cap="none" dirty="0">
              <a:solidFill>
                <a:schemeClr val="bg1"/>
              </a:solidFill>
            </a:endParaRPr>
          </a:p>
          <a:p>
            <a:pPr marL="285750" lvl="0" indent="-285750" algn="l">
              <a:lnSpc>
                <a:spcPct val="100000"/>
              </a:lnSpc>
              <a:buFont typeface="Arial" panose="020B0604020202020204" pitchFamily="34" charset="0"/>
              <a:buChar char="•"/>
            </a:pPr>
            <a:r>
              <a:rPr lang="en-US" sz="1600" u="sng" cap="none" dirty="0">
                <a:solidFill>
                  <a:schemeClr val="bg1"/>
                </a:solidFill>
                <a:hlinkClick r:id="rId4">
                  <a:extLst>
                    <a:ext uri="{A12FA001-AC4F-418D-AE19-62706E023703}">
                      <ahyp:hlinkClr xmlns:ahyp="http://schemas.microsoft.com/office/drawing/2018/hyperlinkcolor" val="tx"/>
                    </a:ext>
                  </a:extLst>
                </a:hlinkClick>
              </a:rPr>
              <a:t>Ohio Revised Code Annotated §2307.44. Hazing civil liability</a:t>
            </a:r>
            <a:endParaRPr lang="en-US" sz="1600" cap="none" dirty="0">
              <a:solidFill>
                <a:schemeClr val="bg1"/>
              </a:solidFill>
            </a:endParaRPr>
          </a:p>
          <a:p>
            <a:pPr marL="285750" lvl="0" indent="-285750" algn="l">
              <a:lnSpc>
                <a:spcPct val="100000"/>
              </a:lnSpc>
              <a:buFont typeface="Arial" panose="020B0604020202020204" pitchFamily="34" charset="0"/>
              <a:buChar char="•"/>
            </a:pPr>
            <a:r>
              <a:rPr lang="en-US" sz="1600" u="sng" cap="none" dirty="0">
                <a:solidFill>
                  <a:schemeClr val="bg1"/>
                </a:solidFill>
                <a:hlinkClick r:id="rId5">
                  <a:extLst>
                    <a:ext uri="{A12FA001-AC4F-418D-AE19-62706E023703}">
                      <ahyp:hlinkClr xmlns:ahyp="http://schemas.microsoft.com/office/drawing/2018/hyperlinkcolor" val="tx"/>
                    </a:ext>
                  </a:extLst>
                </a:hlinkClick>
              </a:rPr>
              <a:t>Ohio Revised Code Annotated §2903.31. Hazing</a:t>
            </a:r>
            <a:endParaRPr lang="en-US" sz="1600" cap="none" dirty="0">
              <a:solidFill>
                <a:schemeClr val="bg1"/>
              </a:solidFill>
            </a:endParaRPr>
          </a:p>
          <a:p>
            <a:pPr marL="285750" lvl="0" indent="-285750" algn="l">
              <a:lnSpc>
                <a:spcPct val="100000"/>
              </a:lnSpc>
              <a:buFont typeface="Arial" panose="020B0604020202020204" pitchFamily="34" charset="0"/>
              <a:buChar char="•"/>
            </a:pPr>
            <a:r>
              <a:rPr lang="en-US" sz="1600" u="sng" cap="none" dirty="0">
                <a:solidFill>
                  <a:schemeClr val="bg1"/>
                </a:solidFill>
                <a:hlinkClick r:id="rId6">
                  <a:extLst>
                    <a:ext uri="{A12FA001-AC4F-418D-AE19-62706E023703}">
                      <ahyp:hlinkClr xmlns:ahyp="http://schemas.microsoft.com/office/drawing/2018/hyperlinkcolor" val="tx"/>
                    </a:ext>
                  </a:extLst>
                </a:hlinkClick>
              </a:rPr>
              <a:t>Ohio Revised Code Annotated §3301.22. Model harassment prevention policy</a:t>
            </a:r>
            <a:endParaRPr lang="en-US" sz="1600" cap="none" dirty="0">
              <a:solidFill>
                <a:schemeClr val="bg1"/>
              </a:solidFill>
            </a:endParaRPr>
          </a:p>
          <a:p>
            <a:pPr marL="285750" lvl="0" indent="-285750" algn="l">
              <a:lnSpc>
                <a:spcPct val="100000"/>
              </a:lnSpc>
              <a:buFont typeface="Arial" panose="020B0604020202020204" pitchFamily="34" charset="0"/>
              <a:buChar char="•"/>
            </a:pPr>
            <a:r>
              <a:rPr lang="en-US" sz="1600" u="sng" cap="none" dirty="0">
                <a:solidFill>
                  <a:schemeClr val="bg1"/>
                </a:solidFill>
                <a:hlinkClick r:id="rId7">
                  <a:extLst>
                    <a:ext uri="{A12FA001-AC4F-418D-AE19-62706E023703}">
                      <ahyp:hlinkClr xmlns:ahyp="http://schemas.microsoft.com/office/drawing/2018/hyperlinkcolor" val="tx"/>
                    </a:ext>
                  </a:extLst>
                </a:hlinkClick>
              </a:rPr>
              <a:t>Ohio Revised Code Annotated §3313.6024. Reporting on prevention-focused programs</a:t>
            </a:r>
            <a:endParaRPr lang="en-US" sz="1600" cap="none" dirty="0">
              <a:solidFill>
                <a:schemeClr val="bg1"/>
              </a:solidFill>
            </a:endParaRPr>
          </a:p>
          <a:p>
            <a:pPr marL="285750" lvl="0" indent="-285750" algn="l">
              <a:lnSpc>
                <a:spcPct val="100000"/>
              </a:lnSpc>
              <a:buFont typeface="Arial" panose="020B0604020202020204" pitchFamily="34" charset="0"/>
              <a:buChar char="•"/>
            </a:pPr>
            <a:r>
              <a:rPr lang="en-US" sz="1600" u="sng" cap="none" dirty="0">
                <a:solidFill>
                  <a:schemeClr val="bg1"/>
                </a:solidFill>
                <a:hlinkClick r:id="rId8">
                  <a:extLst>
                    <a:ext uri="{A12FA001-AC4F-418D-AE19-62706E023703}">
                      <ahyp:hlinkClr xmlns:ahyp="http://schemas.microsoft.com/office/drawing/2018/hyperlinkcolor" val="tx"/>
                    </a:ext>
                  </a:extLst>
                </a:hlinkClick>
              </a:rPr>
              <a:t>Ohio Revised Code Annotated §3313.666. District policy prohibiting harassment, intimidation, or bullying required</a:t>
            </a:r>
            <a:endParaRPr lang="en-US" sz="1600" cap="none" dirty="0">
              <a:solidFill>
                <a:schemeClr val="bg1"/>
              </a:solidFill>
            </a:endParaRPr>
          </a:p>
          <a:p>
            <a:pPr marL="285750" lvl="0" indent="-285750" algn="l">
              <a:lnSpc>
                <a:spcPct val="100000"/>
              </a:lnSpc>
              <a:buFont typeface="Arial" panose="020B0604020202020204" pitchFamily="34" charset="0"/>
              <a:buChar char="•"/>
            </a:pPr>
            <a:r>
              <a:rPr lang="en-US" sz="1600" u="sng" cap="none" dirty="0">
                <a:solidFill>
                  <a:schemeClr val="bg1"/>
                </a:solidFill>
                <a:hlinkClick r:id="rId9">
                  <a:extLst>
                    <a:ext uri="{A12FA001-AC4F-418D-AE19-62706E023703}">
                      <ahyp:hlinkClr xmlns:ahyp="http://schemas.microsoft.com/office/drawing/2018/hyperlinkcolor" val="tx"/>
                    </a:ext>
                  </a:extLst>
                </a:hlinkClick>
              </a:rPr>
              <a:t>Ohio Revised Code Annotated §3313.667. District bullying prevention initiatives</a:t>
            </a:r>
            <a:endParaRPr lang="en-US" sz="1600" cap="none" dirty="0">
              <a:solidFill>
                <a:schemeClr val="bg1"/>
              </a:solidFill>
            </a:endParaRPr>
          </a:p>
          <a:p>
            <a:pPr marL="285750" lvl="0" indent="-285750" algn="l">
              <a:lnSpc>
                <a:spcPct val="100000"/>
              </a:lnSpc>
              <a:buFont typeface="Arial" panose="020B0604020202020204" pitchFamily="34" charset="0"/>
              <a:buChar char="•"/>
            </a:pPr>
            <a:r>
              <a:rPr lang="en-US" sz="1600" u="sng" cap="none" dirty="0">
                <a:solidFill>
                  <a:schemeClr val="bg1"/>
                </a:solidFill>
                <a:hlinkClick r:id="rId10">
                  <a:extLst>
                    <a:ext uri="{A12FA001-AC4F-418D-AE19-62706E023703}">
                      <ahyp:hlinkClr xmlns:ahyp="http://schemas.microsoft.com/office/drawing/2018/hyperlinkcolor" val="tx"/>
                    </a:ext>
                  </a:extLst>
                </a:hlinkClick>
              </a:rPr>
              <a:t>Ohio Revised Code Annotated §3319.073. In-service training in child abuse prevention programs, school safety and violence prevention, and training on the board's harassment, intimidation, or bullying policy</a:t>
            </a:r>
            <a:endParaRPr lang="en-US" sz="1600" cap="none" dirty="0">
              <a:solidFill>
                <a:schemeClr val="bg1"/>
              </a:solidFill>
            </a:endParaRPr>
          </a:p>
          <a:p>
            <a:pPr marL="285750" lvl="0" indent="-285750" algn="l">
              <a:lnSpc>
                <a:spcPct val="100000"/>
              </a:lnSpc>
              <a:buFont typeface="Arial" panose="020B0604020202020204" pitchFamily="34" charset="0"/>
              <a:buChar char="•"/>
            </a:pPr>
            <a:r>
              <a:rPr lang="en-US" sz="1600" u="sng" cap="none" dirty="0">
                <a:solidFill>
                  <a:schemeClr val="bg1"/>
                </a:solidFill>
                <a:hlinkClick r:id="rId11">
                  <a:extLst>
                    <a:ext uri="{A12FA001-AC4F-418D-AE19-62706E023703}">
                      <ahyp:hlinkClr xmlns:ahyp="http://schemas.microsoft.com/office/drawing/2018/hyperlinkcolor" val="tx"/>
                    </a:ext>
                  </a:extLst>
                </a:hlinkClick>
              </a:rPr>
              <a:t>Ohio Revised Code Annotated §4503.723. “Stop Bullying” license plates </a:t>
            </a:r>
            <a:endParaRPr lang="en-US" sz="1600" cap="none" dirty="0">
              <a:solidFill>
                <a:schemeClr val="bg1"/>
              </a:solidFill>
            </a:endParaRPr>
          </a:p>
          <a:p>
            <a:pPr marL="342900" lvl="0" indent="-342900" algn="l" fontAlgn="base">
              <a:buFont typeface="Arial" panose="020B0604020202020204" pitchFamily="34" charset="0"/>
              <a:buChar char="•"/>
            </a:pPr>
            <a:endParaRPr lang="en-US" sz="1000" cap="none" dirty="0">
              <a:solidFill>
                <a:schemeClr val="bg1"/>
              </a:solidFill>
            </a:endParaRPr>
          </a:p>
        </p:txBody>
      </p:sp>
    </p:spTree>
    <p:extLst>
      <p:ext uri="{BB962C8B-B14F-4D97-AF65-F5344CB8AC3E}">
        <p14:creationId xmlns:p14="http://schemas.microsoft.com/office/powerpoint/2010/main" val="2127964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803076F-25EE-4F07-8F0D-6DA91D5457A5}"/>
              </a:ext>
            </a:extLst>
          </p:cNvPr>
          <p:cNvSpPr/>
          <p:nvPr/>
        </p:nvSpPr>
        <p:spPr>
          <a:xfrm>
            <a:off x="1804946" y="2356656"/>
            <a:ext cx="8730532" cy="2431435"/>
          </a:xfrm>
          <a:prstGeom prst="rect">
            <a:avLst/>
          </a:prstGeom>
        </p:spPr>
        <p:txBody>
          <a:bodyPr wrap="square">
            <a:spAutoFit/>
          </a:bodyPr>
          <a:lstStyle/>
          <a:p>
            <a:r>
              <a:rPr lang="en-US" sz="3200" dirty="0">
                <a:solidFill>
                  <a:schemeClr val="bg1"/>
                </a:solidFill>
              </a:rPr>
              <a:t>THE IMPACTS OF WORKPLACE BULLYING</a:t>
            </a:r>
          </a:p>
          <a:p>
            <a:endParaRPr lang="en-US" dirty="0">
              <a:solidFill>
                <a:schemeClr val="bg1"/>
              </a:solidFill>
            </a:endParaRPr>
          </a:p>
          <a:p>
            <a:r>
              <a:rPr lang="en-US" sz="2800" dirty="0">
                <a:solidFill>
                  <a:schemeClr val="bg1"/>
                </a:solidFill>
              </a:rPr>
              <a:t>People who work in hostile environments are more likely to leave the company, be absent from work, and feel dissatisfied with their job.</a:t>
            </a:r>
          </a:p>
          <a:p>
            <a:endParaRPr lang="en-US" dirty="0">
              <a:solidFill>
                <a:schemeClr val="bg1"/>
              </a:solidFill>
            </a:endParaRPr>
          </a:p>
        </p:txBody>
      </p:sp>
    </p:spTree>
    <p:extLst>
      <p:ext uri="{BB962C8B-B14F-4D97-AF65-F5344CB8AC3E}">
        <p14:creationId xmlns:p14="http://schemas.microsoft.com/office/powerpoint/2010/main" val="40658251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803076F-25EE-4F07-8F0D-6DA91D5457A5}"/>
              </a:ext>
            </a:extLst>
          </p:cNvPr>
          <p:cNvSpPr/>
          <p:nvPr/>
        </p:nvSpPr>
        <p:spPr>
          <a:xfrm>
            <a:off x="1804946" y="543757"/>
            <a:ext cx="8730532" cy="5539978"/>
          </a:xfrm>
          <a:prstGeom prst="rect">
            <a:avLst/>
          </a:prstGeom>
        </p:spPr>
        <p:txBody>
          <a:bodyPr wrap="square">
            <a:spAutoFit/>
          </a:bodyPr>
          <a:lstStyle/>
          <a:p>
            <a:endParaRPr lang="en-US" dirty="0">
              <a:solidFill>
                <a:schemeClr val="bg1"/>
              </a:solidFill>
            </a:endParaRPr>
          </a:p>
          <a:p>
            <a:r>
              <a:rPr lang="en-US" sz="2400" dirty="0">
                <a:solidFill>
                  <a:schemeClr val="bg1"/>
                </a:solidFill>
              </a:rPr>
              <a:t>These factors seriously impact a business’s bottom line in multiple ways.  </a:t>
            </a:r>
          </a:p>
          <a:p>
            <a:r>
              <a:rPr lang="en-US" sz="2400" dirty="0">
                <a:solidFill>
                  <a:schemeClr val="bg1"/>
                </a:solidFill>
              </a:rPr>
              <a:t>Consider these alarming facts:</a:t>
            </a:r>
          </a:p>
          <a:p>
            <a:endParaRPr lang="en-US" sz="2400" dirty="0">
              <a:solidFill>
                <a:schemeClr val="bg1"/>
              </a:solidFill>
            </a:endParaRPr>
          </a:p>
          <a:p>
            <a:pPr marL="285750" lvl="0" indent="-285750">
              <a:buFont typeface="Arial" panose="020B0604020202020204" pitchFamily="34" charset="0"/>
              <a:buChar char="•"/>
            </a:pPr>
            <a:r>
              <a:rPr lang="en-US" sz="2400" dirty="0">
                <a:solidFill>
                  <a:schemeClr val="bg1"/>
                </a:solidFill>
              </a:rPr>
              <a:t>Bullying results in companies losing money every year. This results from lost productivity, employee turnover, healthcare insurance claims, worker’s compensation disputes, employee recruitment and retraining, and litigation.</a:t>
            </a:r>
          </a:p>
          <a:p>
            <a:pPr marL="285750" lvl="0" indent="-285750">
              <a:buFont typeface="Arial" panose="020B0604020202020204" pitchFamily="34" charset="0"/>
              <a:buChar char="•"/>
            </a:pPr>
            <a:endParaRPr lang="en-US" sz="2400" dirty="0">
              <a:solidFill>
                <a:schemeClr val="bg1"/>
              </a:solidFill>
            </a:endParaRPr>
          </a:p>
          <a:p>
            <a:pPr marL="285750" lvl="0" indent="-285750">
              <a:buFont typeface="Arial" panose="020B0604020202020204" pitchFamily="34" charset="0"/>
              <a:buChar char="•"/>
            </a:pPr>
            <a:r>
              <a:rPr lang="en-US" sz="2400" dirty="0">
                <a:solidFill>
                  <a:schemeClr val="bg1"/>
                </a:solidFill>
              </a:rPr>
              <a:t>Workplace bullying costs businesses in lost job performance.</a:t>
            </a:r>
          </a:p>
          <a:p>
            <a:pPr marL="285750" lvl="0" indent="-285750">
              <a:buFont typeface="Arial" panose="020B0604020202020204" pitchFamily="34" charset="0"/>
              <a:buChar char="•"/>
            </a:pPr>
            <a:endParaRPr lang="en-US" sz="2400" dirty="0">
              <a:solidFill>
                <a:schemeClr val="bg1"/>
              </a:solidFill>
            </a:endParaRPr>
          </a:p>
          <a:p>
            <a:pPr marL="285750" lvl="0" indent="-285750">
              <a:buFont typeface="Arial" panose="020B0604020202020204" pitchFamily="34" charset="0"/>
              <a:buChar char="•"/>
            </a:pPr>
            <a:r>
              <a:rPr lang="en-US" sz="2400" dirty="0">
                <a:solidFill>
                  <a:schemeClr val="bg1"/>
                </a:solidFill>
              </a:rPr>
              <a:t>Work days are lost each year to workplace bullying.</a:t>
            </a:r>
          </a:p>
        </p:txBody>
      </p:sp>
    </p:spTree>
    <p:extLst>
      <p:ext uri="{BB962C8B-B14F-4D97-AF65-F5344CB8AC3E}">
        <p14:creationId xmlns:p14="http://schemas.microsoft.com/office/powerpoint/2010/main" val="2269928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803076F-25EE-4F07-8F0D-6DA91D5457A5}"/>
              </a:ext>
            </a:extLst>
          </p:cNvPr>
          <p:cNvSpPr/>
          <p:nvPr/>
        </p:nvSpPr>
        <p:spPr>
          <a:xfrm>
            <a:off x="1804946" y="1859339"/>
            <a:ext cx="8730532" cy="3139321"/>
          </a:xfrm>
          <a:prstGeom prst="rect">
            <a:avLst/>
          </a:prstGeom>
        </p:spPr>
        <p:txBody>
          <a:bodyPr wrap="square">
            <a:spAutoFit/>
          </a:bodyPr>
          <a:lstStyle/>
          <a:p>
            <a:r>
              <a:rPr lang="en-US" sz="3200" dirty="0">
                <a:solidFill>
                  <a:schemeClr val="bg1"/>
                </a:solidFill>
              </a:rPr>
              <a:t>EFFECTIVE WAYS TO ELIMINATE </a:t>
            </a:r>
          </a:p>
          <a:p>
            <a:r>
              <a:rPr lang="en-US" sz="3200" dirty="0">
                <a:solidFill>
                  <a:schemeClr val="bg1"/>
                </a:solidFill>
              </a:rPr>
              <a:t>WORKPLACE BULLYING</a:t>
            </a:r>
          </a:p>
          <a:p>
            <a:endParaRPr lang="en-US" sz="3200" dirty="0">
              <a:solidFill>
                <a:schemeClr val="bg1"/>
              </a:solidFill>
            </a:endParaRPr>
          </a:p>
          <a:p>
            <a:r>
              <a:rPr lang="en-US" sz="2800" dirty="0">
                <a:solidFill>
                  <a:schemeClr val="bg1"/>
                </a:solidFill>
              </a:rPr>
              <a:t>Bullying is a manageable problem. Despite its cost, employers can take action to stop workplace bullying. </a:t>
            </a:r>
          </a:p>
          <a:p>
            <a:endParaRPr lang="en-US" dirty="0">
              <a:solidFill>
                <a:schemeClr val="bg1"/>
              </a:solidFill>
            </a:endParaRPr>
          </a:p>
        </p:txBody>
      </p:sp>
    </p:spTree>
    <p:extLst>
      <p:ext uri="{BB962C8B-B14F-4D97-AF65-F5344CB8AC3E}">
        <p14:creationId xmlns:p14="http://schemas.microsoft.com/office/powerpoint/2010/main" val="23587289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803076F-25EE-4F07-8F0D-6DA91D5457A5}"/>
              </a:ext>
            </a:extLst>
          </p:cNvPr>
          <p:cNvSpPr/>
          <p:nvPr/>
        </p:nvSpPr>
        <p:spPr>
          <a:xfrm>
            <a:off x="1804946" y="2356656"/>
            <a:ext cx="8730532" cy="1846659"/>
          </a:xfrm>
          <a:prstGeom prst="rect">
            <a:avLst/>
          </a:prstGeom>
        </p:spPr>
        <p:txBody>
          <a:bodyPr wrap="square">
            <a:spAutoFit/>
          </a:bodyPr>
          <a:lstStyle/>
          <a:p>
            <a:endParaRPr lang="en-US" dirty="0">
              <a:solidFill>
                <a:schemeClr val="bg1"/>
              </a:solidFill>
            </a:endParaRPr>
          </a:p>
          <a:p>
            <a:r>
              <a:rPr lang="en-US" sz="3200" dirty="0">
                <a:solidFill>
                  <a:schemeClr val="bg1"/>
                </a:solidFill>
              </a:rPr>
              <a:t>Rather than turning a blind eye, employers should adopt these strategies to effectively stop workplace bullying:</a:t>
            </a:r>
          </a:p>
        </p:txBody>
      </p:sp>
    </p:spTree>
    <p:extLst>
      <p:ext uri="{BB962C8B-B14F-4D97-AF65-F5344CB8AC3E}">
        <p14:creationId xmlns:p14="http://schemas.microsoft.com/office/powerpoint/2010/main" val="14531223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803076F-25EE-4F07-8F0D-6DA91D5457A5}"/>
              </a:ext>
            </a:extLst>
          </p:cNvPr>
          <p:cNvSpPr/>
          <p:nvPr/>
        </p:nvSpPr>
        <p:spPr>
          <a:xfrm>
            <a:off x="1804946" y="2165825"/>
            <a:ext cx="8730532" cy="1938992"/>
          </a:xfrm>
          <a:prstGeom prst="rect">
            <a:avLst/>
          </a:prstGeom>
        </p:spPr>
        <p:txBody>
          <a:bodyPr wrap="square">
            <a:spAutoFit/>
          </a:bodyPr>
          <a:lstStyle/>
          <a:p>
            <a:endParaRPr lang="en-US" sz="2400" dirty="0">
              <a:solidFill>
                <a:schemeClr val="bg1"/>
              </a:solidFill>
            </a:endParaRPr>
          </a:p>
          <a:p>
            <a:pPr lvl="0"/>
            <a:r>
              <a:rPr lang="en-US" sz="3200" dirty="0">
                <a:solidFill>
                  <a:schemeClr val="bg1"/>
                </a:solidFill>
              </a:rPr>
              <a:t>Acknowledge that workplace bullying exists, is real, and is a problem. Being dismissive and unsupportive only exacerbates the problem.</a:t>
            </a:r>
          </a:p>
        </p:txBody>
      </p:sp>
    </p:spTree>
    <p:extLst>
      <p:ext uri="{BB962C8B-B14F-4D97-AF65-F5344CB8AC3E}">
        <p14:creationId xmlns:p14="http://schemas.microsoft.com/office/powerpoint/2010/main" val="22317273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803076F-25EE-4F07-8F0D-6DA91D5457A5}"/>
              </a:ext>
            </a:extLst>
          </p:cNvPr>
          <p:cNvSpPr/>
          <p:nvPr/>
        </p:nvSpPr>
        <p:spPr>
          <a:xfrm>
            <a:off x="1804946" y="1545623"/>
            <a:ext cx="8730532" cy="3046988"/>
          </a:xfrm>
          <a:prstGeom prst="rect">
            <a:avLst/>
          </a:prstGeom>
        </p:spPr>
        <p:txBody>
          <a:bodyPr wrap="square">
            <a:spAutoFit/>
          </a:bodyPr>
          <a:lstStyle/>
          <a:p>
            <a:pPr lvl="0"/>
            <a:endParaRPr lang="en-US" sz="3200" dirty="0">
              <a:solidFill>
                <a:schemeClr val="bg1"/>
              </a:solidFill>
            </a:endParaRPr>
          </a:p>
          <a:p>
            <a:pPr lvl="0"/>
            <a:r>
              <a:rPr lang="en-US" sz="3200" dirty="0">
                <a:solidFill>
                  <a:schemeClr val="bg1"/>
                </a:solidFill>
              </a:rPr>
              <a:t>Don’t normalize bad behavior by dismissing it as “healthy aggression” or competitiveness between coworkers. If the phrase “survival of the fittest” describes your company’s culture, it’s probably time to adopt a new approach.</a:t>
            </a:r>
          </a:p>
        </p:txBody>
      </p:sp>
    </p:spTree>
    <p:extLst>
      <p:ext uri="{BB962C8B-B14F-4D97-AF65-F5344CB8AC3E}">
        <p14:creationId xmlns:p14="http://schemas.microsoft.com/office/powerpoint/2010/main" val="15444836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803076F-25EE-4F07-8F0D-6DA91D5457A5}"/>
              </a:ext>
            </a:extLst>
          </p:cNvPr>
          <p:cNvSpPr/>
          <p:nvPr/>
        </p:nvSpPr>
        <p:spPr>
          <a:xfrm>
            <a:off x="1804946" y="982176"/>
            <a:ext cx="8730532" cy="4893647"/>
          </a:xfrm>
          <a:prstGeom prst="rect">
            <a:avLst/>
          </a:prstGeom>
        </p:spPr>
        <p:txBody>
          <a:bodyPr wrap="square">
            <a:spAutoFit/>
          </a:bodyPr>
          <a:lstStyle/>
          <a:p>
            <a:pPr lvl="0"/>
            <a:r>
              <a:rPr lang="en-US" sz="2400" dirty="0">
                <a:solidFill>
                  <a:schemeClr val="bg1"/>
                </a:solidFill>
              </a:rPr>
              <a:t>Develop guidelines and policies identifying acceptable company standards of conduct that defines bullying and the consequences. </a:t>
            </a:r>
          </a:p>
          <a:p>
            <a:pPr lvl="0"/>
            <a:br>
              <a:rPr lang="en-US" sz="2400" dirty="0">
                <a:solidFill>
                  <a:schemeClr val="bg1"/>
                </a:solidFill>
              </a:rPr>
            </a:br>
            <a:r>
              <a:rPr lang="en-US" sz="2400" dirty="0">
                <a:solidFill>
                  <a:schemeClr val="bg1"/>
                </a:solidFill>
              </a:rPr>
              <a:t>These should:</a:t>
            </a:r>
          </a:p>
          <a:p>
            <a:pPr lvl="0"/>
            <a:endParaRPr lang="en-US" sz="2400" dirty="0">
              <a:solidFill>
                <a:schemeClr val="bg1"/>
              </a:solidFill>
            </a:endParaRPr>
          </a:p>
          <a:p>
            <a:pPr marL="742950" lvl="1" indent="-285750">
              <a:buFont typeface="Arial" panose="020B0604020202020204" pitchFamily="34" charset="0"/>
              <a:buChar char="•"/>
            </a:pPr>
            <a:r>
              <a:rPr lang="en-US" sz="2400" dirty="0">
                <a:solidFill>
                  <a:schemeClr val="bg1"/>
                </a:solidFill>
              </a:rPr>
              <a:t>Be clearly written and shared with all employees.</a:t>
            </a:r>
          </a:p>
          <a:p>
            <a:pPr marL="742950" lvl="1" indent="-285750">
              <a:buFont typeface="Arial" panose="020B0604020202020204" pitchFamily="34" charset="0"/>
              <a:buChar char="•"/>
            </a:pPr>
            <a:r>
              <a:rPr lang="en-US" sz="2400" dirty="0">
                <a:solidFill>
                  <a:schemeClr val="bg1"/>
                </a:solidFill>
              </a:rPr>
              <a:t>Include procedures for responding to and reporting bullying.</a:t>
            </a:r>
          </a:p>
          <a:p>
            <a:pPr marL="742950" lvl="1" indent="-285750">
              <a:buFont typeface="Arial" panose="020B0604020202020204" pitchFamily="34" charset="0"/>
              <a:buChar char="•"/>
            </a:pPr>
            <a:r>
              <a:rPr lang="en-US" sz="2400" dirty="0">
                <a:solidFill>
                  <a:schemeClr val="bg1"/>
                </a:solidFill>
              </a:rPr>
              <a:t>Include a “zero-tolerance” policy toward aggressive behaviors. </a:t>
            </a:r>
          </a:p>
          <a:p>
            <a:pPr marL="742950" lvl="1" indent="-285750">
              <a:buFont typeface="Arial" panose="020B0604020202020204" pitchFamily="34" charset="0"/>
              <a:buChar char="•"/>
            </a:pPr>
            <a:r>
              <a:rPr lang="en-US" sz="2400" dirty="0">
                <a:solidFill>
                  <a:schemeClr val="bg1"/>
                </a:solidFill>
              </a:rPr>
              <a:t>Include policies that focus on respect and professional conduct</a:t>
            </a:r>
          </a:p>
        </p:txBody>
      </p:sp>
    </p:spTree>
    <p:extLst>
      <p:ext uri="{BB962C8B-B14F-4D97-AF65-F5344CB8AC3E}">
        <p14:creationId xmlns:p14="http://schemas.microsoft.com/office/powerpoint/2010/main" val="28816137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803076F-25EE-4F07-8F0D-6DA91D5457A5}"/>
              </a:ext>
            </a:extLst>
          </p:cNvPr>
          <p:cNvSpPr/>
          <p:nvPr/>
        </p:nvSpPr>
        <p:spPr>
          <a:xfrm>
            <a:off x="1804946" y="1148058"/>
            <a:ext cx="8730532" cy="4524315"/>
          </a:xfrm>
          <a:prstGeom prst="rect">
            <a:avLst/>
          </a:prstGeom>
        </p:spPr>
        <p:txBody>
          <a:bodyPr wrap="square">
            <a:spAutoFit/>
          </a:bodyPr>
          <a:lstStyle/>
          <a:p>
            <a:pPr lvl="0"/>
            <a:r>
              <a:rPr lang="en-US" sz="2400" dirty="0">
                <a:solidFill>
                  <a:schemeClr val="bg1"/>
                </a:solidFill>
              </a:rPr>
              <a:t>Provide employee and management training programs on workplace aggression</a:t>
            </a:r>
            <a:r>
              <a:rPr lang="en-US" sz="2400" dirty="0">
                <a:solidFill>
                  <a:schemeClr val="bg1"/>
                </a:solidFill>
                <a:effectLst>
                  <a:outerShdw blurRad="38100" dist="19050" dir="2700000" algn="tl">
                    <a:schemeClr val="dk1">
                      <a:alpha val="40000"/>
                    </a:schemeClr>
                  </a:outerShdw>
                </a:effectLst>
              </a:rPr>
              <a:t>. </a:t>
            </a:r>
            <a:br>
              <a:rPr lang="en-US" sz="2400" dirty="0">
                <a:solidFill>
                  <a:schemeClr val="bg1"/>
                </a:solidFill>
                <a:effectLst>
                  <a:outerShdw blurRad="38100" dist="19050" dir="2700000" algn="tl">
                    <a:schemeClr val="dk1">
                      <a:alpha val="40000"/>
                    </a:schemeClr>
                  </a:outerShdw>
                </a:effectLst>
              </a:rPr>
            </a:br>
            <a:br>
              <a:rPr lang="en-US" sz="2400" dirty="0">
                <a:solidFill>
                  <a:schemeClr val="bg1"/>
                </a:solidFill>
                <a:effectLst>
                  <a:outerShdw blurRad="38100" dist="19050" dir="2700000" algn="tl">
                    <a:schemeClr val="dk1">
                      <a:alpha val="40000"/>
                    </a:schemeClr>
                  </a:outerShdw>
                </a:effectLst>
              </a:rPr>
            </a:br>
            <a:r>
              <a:rPr lang="en-US" sz="2400" dirty="0">
                <a:solidFill>
                  <a:schemeClr val="bg1"/>
                </a:solidFill>
              </a:rPr>
              <a:t>Topics to address should include:</a:t>
            </a:r>
          </a:p>
          <a:p>
            <a:pPr lvl="0"/>
            <a:endParaRPr lang="en-US" sz="2400" dirty="0">
              <a:solidFill>
                <a:schemeClr val="bg1"/>
              </a:solidFill>
            </a:endParaRPr>
          </a:p>
          <a:p>
            <a:pPr marL="742950" lvl="1" indent="-285750">
              <a:buFont typeface="Arial" panose="020B0604020202020204" pitchFamily="34" charset="0"/>
              <a:buChar char="•"/>
            </a:pPr>
            <a:r>
              <a:rPr lang="en-US" sz="2400" dirty="0">
                <a:solidFill>
                  <a:schemeClr val="bg1"/>
                </a:solidFill>
              </a:rPr>
              <a:t>Maintaining a civil and pleasant work environment.</a:t>
            </a:r>
          </a:p>
          <a:p>
            <a:pPr marL="742950" lvl="1" indent="-285750">
              <a:buFont typeface="Arial" panose="020B0604020202020204" pitchFamily="34" charset="0"/>
              <a:buChar char="•"/>
            </a:pPr>
            <a:r>
              <a:rPr lang="en-US" sz="2400" dirty="0">
                <a:solidFill>
                  <a:schemeClr val="bg1"/>
                </a:solidFill>
              </a:rPr>
              <a:t>Resolving conflict in a respectful and productive manner.</a:t>
            </a:r>
          </a:p>
          <a:p>
            <a:pPr marL="742950" lvl="1" indent="-285750">
              <a:buFont typeface="Arial" panose="020B0604020202020204" pitchFamily="34" charset="0"/>
              <a:buChar char="•"/>
            </a:pPr>
            <a:r>
              <a:rPr lang="en-US" sz="2400" dirty="0">
                <a:solidFill>
                  <a:schemeClr val="bg1"/>
                </a:solidFill>
              </a:rPr>
              <a:t>Identifying and responding to bullying by a coworker or supervisor.</a:t>
            </a:r>
          </a:p>
          <a:p>
            <a:pPr marL="742950" lvl="1" indent="-285750">
              <a:buFont typeface="Arial" panose="020B0604020202020204" pitchFamily="34" charset="0"/>
              <a:buChar char="•"/>
            </a:pPr>
            <a:r>
              <a:rPr lang="en-US" sz="2400" dirty="0">
                <a:solidFill>
                  <a:schemeClr val="bg1"/>
                </a:solidFill>
              </a:rPr>
              <a:t>Reporting bullying to management.</a:t>
            </a:r>
          </a:p>
          <a:p>
            <a:pPr marL="742950" lvl="1" indent="-285750">
              <a:buFont typeface="Arial" panose="020B0604020202020204" pitchFamily="34" charset="0"/>
              <a:buChar char="•"/>
            </a:pPr>
            <a:r>
              <a:rPr lang="en-US" sz="2400" dirty="0">
                <a:solidFill>
                  <a:schemeClr val="bg1"/>
                </a:solidFill>
              </a:rPr>
              <a:t>Disciplining bullying by those you supervise.</a:t>
            </a:r>
          </a:p>
        </p:txBody>
      </p:sp>
    </p:spTree>
    <p:extLst>
      <p:ext uri="{BB962C8B-B14F-4D97-AF65-F5344CB8AC3E}">
        <p14:creationId xmlns:p14="http://schemas.microsoft.com/office/powerpoint/2010/main" val="33375858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803076F-25EE-4F07-8F0D-6DA91D5457A5}"/>
              </a:ext>
            </a:extLst>
          </p:cNvPr>
          <p:cNvSpPr/>
          <p:nvPr/>
        </p:nvSpPr>
        <p:spPr>
          <a:xfrm>
            <a:off x="1804946" y="1874728"/>
            <a:ext cx="8730532" cy="3108543"/>
          </a:xfrm>
          <a:prstGeom prst="rect">
            <a:avLst/>
          </a:prstGeom>
        </p:spPr>
        <p:txBody>
          <a:bodyPr wrap="square">
            <a:spAutoFit/>
          </a:bodyPr>
          <a:lstStyle/>
          <a:p>
            <a:pPr lvl="0"/>
            <a:r>
              <a:rPr lang="en-US" sz="2800" dirty="0">
                <a:solidFill>
                  <a:schemeClr val="bg1"/>
                </a:solidFill>
              </a:rPr>
              <a:t>Consider a workplace mediation team for incidents involving employees with a clear power imbalance (such as supervisors and those they supervise) to ensure all parties are treated fairly. This team could be internal—made up of employees and supervisors trained in conflict resolution—or could be a neutral third party.</a:t>
            </a:r>
          </a:p>
        </p:txBody>
      </p:sp>
    </p:spTree>
    <p:extLst>
      <p:ext uri="{BB962C8B-B14F-4D97-AF65-F5344CB8AC3E}">
        <p14:creationId xmlns:p14="http://schemas.microsoft.com/office/powerpoint/2010/main" val="1804526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803076F-25EE-4F07-8F0D-6DA91D5457A5}"/>
              </a:ext>
            </a:extLst>
          </p:cNvPr>
          <p:cNvSpPr/>
          <p:nvPr/>
        </p:nvSpPr>
        <p:spPr>
          <a:xfrm>
            <a:off x="1614115" y="1905506"/>
            <a:ext cx="8730532" cy="3046988"/>
          </a:xfrm>
          <a:prstGeom prst="rect">
            <a:avLst/>
          </a:prstGeom>
        </p:spPr>
        <p:txBody>
          <a:bodyPr wrap="square">
            <a:spAutoFit/>
          </a:bodyPr>
          <a:lstStyle/>
          <a:p>
            <a:r>
              <a:rPr lang="en-US" sz="3200" dirty="0">
                <a:solidFill>
                  <a:schemeClr val="bg1"/>
                </a:solidFill>
              </a:rPr>
              <a:t>According to the Urban Dictionary, “</a:t>
            </a:r>
            <a:r>
              <a:rPr lang="en-US" sz="3200" dirty="0" err="1">
                <a:solidFill>
                  <a:schemeClr val="bg1"/>
                </a:solidFill>
              </a:rPr>
              <a:t>entitlementia</a:t>
            </a:r>
            <a:r>
              <a:rPr lang="en-US" sz="3200" dirty="0">
                <a:solidFill>
                  <a:schemeClr val="bg1"/>
                </a:solidFill>
              </a:rPr>
              <a:t>” is defined as behaving any way in which one chooses with total disregard for public decorum. We all know examples of this in both our professional and personal lives… right?</a:t>
            </a:r>
          </a:p>
        </p:txBody>
      </p:sp>
    </p:spTree>
    <p:extLst>
      <p:ext uri="{BB962C8B-B14F-4D97-AF65-F5344CB8AC3E}">
        <p14:creationId xmlns:p14="http://schemas.microsoft.com/office/powerpoint/2010/main" val="12553597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803076F-25EE-4F07-8F0D-6DA91D5457A5}"/>
              </a:ext>
            </a:extLst>
          </p:cNvPr>
          <p:cNvSpPr/>
          <p:nvPr/>
        </p:nvSpPr>
        <p:spPr>
          <a:xfrm>
            <a:off x="1804946" y="1951672"/>
            <a:ext cx="8730532" cy="2954655"/>
          </a:xfrm>
          <a:prstGeom prst="rect">
            <a:avLst/>
          </a:prstGeom>
        </p:spPr>
        <p:txBody>
          <a:bodyPr wrap="square">
            <a:spAutoFit/>
          </a:bodyPr>
          <a:lstStyle/>
          <a:p>
            <a:pPr lvl="0"/>
            <a:endParaRPr lang="en-US" dirty="0">
              <a:solidFill>
                <a:schemeClr val="bg1"/>
              </a:solidFill>
            </a:endParaRPr>
          </a:p>
          <a:p>
            <a:pPr lvl="0"/>
            <a:r>
              <a:rPr lang="en-US" sz="2800" dirty="0">
                <a:solidFill>
                  <a:schemeClr val="bg1"/>
                </a:solidFill>
              </a:rPr>
              <a:t>Foster a positive and supportive work culture so employees that have been bullied feel safe raising incidents with their supervisors or Human Resource specialists. Many workers feel ashamed or embarrassed about being targets of workplace bullying and are afraid to report incidents.</a:t>
            </a:r>
          </a:p>
        </p:txBody>
      </p:sp>
    </p:spTree>
    <p:extLst>
      <p:ext uri="{BB962C8B-B14F-4D97-AF65-F5344CB8AC3E}">
        <p14:creationId xmlns:p14="http://schemas.microsoft.com/office/powerpoint/2010/main" val="4410317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803076F-25EE-4F07-8F0D-6DA91D5457A5}"/>
              </a:ext>
            </a:extLst>
          </p:cNvPr>
          <p:cNvSpPr/>
          <p:nvPr/>
        </p:nvSpPr>
        <p:spPr>
          <a:xfrm>
            <a:off x="1804946" y="2028616"/>
            <a:ext cx="8730532" cy="2800767"/>
          </a:xfrm>
          <a:prstGeom prst="rect">
            <a:avLst/>
          </a:prstGeom>
        </p:spPr>
        <p:txBody>
          <a:bodyPr wrap="square">
            <a:spAutoFit/>
          </a:bodyPr>
          <a:lstStyle/>
          <a:p>
            <a:pPr lvl="0"/>
            <a:endParaRPr lang="en-US" dirty="0">
              <a:solidFill>
                <a:schemeClr val="bg1"/>
              </a:solidFill>
            </a:endParaRPr>
          </a:p>
          <a:p>
            <a:pPr lvl="0"/>
            <a:r>
              <a:rPr lang="en-US" sz="2800" dirty="0">
                <a:solidFill>
                  <a:schemeClr val="bg1"/>
                </a:solidFill>
              </a:rPr>
              <a:t>Remind employees about your organization’s Employee Assistance Program and how to access these services. EAP programs provide individuals with counseling, support and stress management solutions.</a:t>
            </a:r>
          </a:p>
          <a:p>
            <a:pPr lvl="0"/>
            <a:endParaRPr lang="en-US" dirty="0">
              <a:solidFill>
                <a:schemeClr val="bg1"/>
              </a:solidFill>
            </a:endParaRPr>
          </a:p>
        </p:txBody>
      </p:sp>
    </p:spTree>
    <p:extLst>
      <p:ext uri="{BB962C8B-B14F-4D97-AF65-F5344CB8AC3E}">
        <p14:creationId xmlns:p14="http://schemas.microsoft.com/office/powerpoint/2010/main" val="18731141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803076F-25EE-4F07-8F0D-6DA91D5457A5}"/>
              </a:ext>
            </a:extLst>
          </p:cNvPr>
          <p:cNvSpPr/>
          <p:nvPr/>
        </p:nvSpPr>
        <p:spPr>
          <a:xfrm>
            <a:off x="1804946" y="2308952"/>
            <a:ext cx="8730532" cy="2092881"/>
          </a:xfrm>
          <a:prstGeom prst="rect">
            <a:avLst/>
          </a:prstGeom>
        </p:spPr>
        <p:txBody>
          <a:bodyPr wrap="square">
            <a:spAutoFit/>
          </a:bodyPr>
          <a:lstStyle/>
          <a:p>
            <a:pPr lvl="0"/>
            <a:endParaRPr lang="en-US" dirty="0">
              <a:solidFill>
                <a:schemeClr val="bg1"/>
              </a:solidFill>
            </a:endParaRPr>
          </a:p>
          <a:p>
            <a:r>
              <a:rPr lang="en-US" sz="2800" dirty="0">
                <a:solidFill>
                  <a:schemeClr val="bg1"/>
                </a:solidFill>
              </a:rPr>
              <a:t>Develop social media policies that protect employees from cyberbullying and clearly state the consequences for employees that violate these policies.</a:t>
            </a:r>
          </a:p>
        </p:txBody>
      </p:sp>
    </p:spTree>
    <p:extLst>
      <p:ext uri="{BB962C8B-B14F-4D97-AF65-F5344CB8AC3E}">
        <p14:creationId xmlns:p14="http://schemas.microsoft.com/office/powerpoint/2010/main" val="2754863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803076F-25EE-4F07-8F0D-6DA91D5457A5}"/>
              </a:ext>
            </a:extLst>
          </p:cNvPr>
          <p:cNvSpPr/>
          <p:nvPr/>
        </p:nvSpPr>
        <p:spPr>
          <a:xfrm>
            <a:off x="1614115" y="1091708"/>
            <a:ext cx="8730532" cy="4401205"/>
          </a:xfrm>
          <a:prstGeom prst="rect">
            <a:avLst/>
          </a:prstGeom>
        </p:spPr>
        <p:txBody>
          <a:bodyPr wrap="square">
            <a:spAutoFit/>
          </a:bodyPr>
          <a:lstStyle/>
          <a:p>
            <a:endParaRPr lang="en-US" sz="2400" dirty="0">
              <a:solidFill>
                <a:schemeClr val="bg1"/>
              </a:solidFill>
            </a:endParaRPr>
          </a:p>
          <a:p>
            <a:r>
              <a:rPr lang="en-US" sz="3200" dirty="0">
                <a:solidFill>
                  <a:schemeClr val="bg1"/>
                </a:solidFill>
              </a:rPr>
              <a:t>The Harvard Business Review in 2022 reported that an estimated 48.6 million Americans, or about 30% of the workforce, are bullied at work.  This number has almost doubled from ten years ago where surveys done by the Workplace Bullying Institute estimated that 15-19% of working adults are victims of bullying. </a:t>
            </a:r>
          </a:p>
        </p:txBody>
      </p:sp>
    </p:spTree>
    <p:extLst>
      <p:ext uri="{BB962C8B-B14F-4D97-AF65-F5344CB8AC3E}">
        <p14:creationId xmlns:p14="http://schemas.microsoft.com/office/powerpoint/2010/main" val="1251889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803076F-25EE-4F07-8F0D-6DA91D5457A5}"/>
              </a:ext>
            </a:extLst>
          </p:cNvPr>
          <p:cNvSpPr/>
          <p:nvPr/>
        </p:nvSpPr>
        <p:spPr>
          <a:xfrm>
            <a:off x="1614115" y="2546797"/>
            <a:ext cx="8730532" cy="1569660"/>
          </a:xfrm>
          <a:prstGeom prst="rect">
            <a:avLst/>
          </a:prstGeom>
        </p:spPr>
        <p:txBody>
          <a:bodyPr wrap="square">
            <a:spAutoFit/>
          </a:bodyPr>
          <a:lstStyle/>
          <a:p>
            <a:r>
              <a:rPr lang="en-US" sz="3200" dirty="0">
                <a:solidFill>
                  <a:schemeClr val="bg1"/>
                </a:solidFill>
              </a:rPr>
              <a:t>Perpetrators are usually males (70%) and in supervisory positions (61%) while 60% of the targets are female. </a:t>
            </a:r>
          </a:p>
        </p:txBody>
      </p:sp>
    </p:spTree>
    <p:extLst>
      <p:ext uri="{BB962C8B-B14F-4D97-AF65-F5344CB8AC3E}">
        <p14:creationId xmlns:p14="http://schemas.microsoft.com/office/powerpoint/2010/main" val="2644003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E51183-D0D9-A74B-94F0-9EC0104A75F3}"/>
              </a:ext>
            </a:extLst>
          </p:cNvPr>
          <p:cNvSpPr>
            <a:spLocks noGrp="1"/>
          </p:cNvSpPr>
          <p:nvPr>
            <p:ph type="title"/>
          </p:nvPr>
        </p:nvSpPr>
        <p:spPr>
          <a:xfrm>
            <a:off x="992807" y="1346163"/>
            <a:ext cx="5103193" cy="3742671"/>
          </a:xfrm>
        </p:spPr>
        <p:txBody>
          <a:bodyPr/>
          <a:lstStyle/>
          <a:p>
            <a:pPr algn="l"/>
            <a:r>
              <a:rPr lang="en-US" sz="3200" dirty="0">
                <a:solidFill>
                  <a:schemeClr val="bg1"/>
                </a:solidFill>
              </a:rPr>
              <a:t>What are some examples of incivility and unprofessionalism </a:t>
            </a:r>
            <a:br>
              <a:rPr lang="en-US" sz="3200" dirty="0">
                <a:solidFill>
                  <a:schemeClr val="bg1"/>
                </a:solidFill>
              </a:rPr>
            </a:br>
            <a:r>
              <a:rPr lang="en-US" sz="3200" dirty="0">
                <a:solidFill>
                  <a:schemeClr val="bg1"/>
                </a:solidFill>
              </a:rPr>
              <a:t>at work?</a:t>
            </a:r>
          </a:p>
        </p:txBody>
      </p:sp>
      <p:sp>
        <p:nvSpPr>
          <p:cNvPr id="6" name="Title 3">
            <a:extLst>
              <a:ext uri="{FF2B5EF4-FFF2-40B4-BE49-F238E27FC236}">
                <a16:creationId xmlns:a16="http://schemas.microsoft.com/office/drawing/2014/main" id="{FA4E5779-B520-4098-B3B0-FD7B66CE24CA}"/>
              </a:ext>
            </a:extLst>
          </p:cNvPr>
          <p:cNvSpPr txBox="1">
            <a:spLocks/>
          </p:cNvSpPr>
          <p:nvPr/>
        </p:nvSpPr>
        <p:spPr>
          <a:xfrm>
            <a:off x="6257123" y="3017265"/>
            <a:ext cx="7435794" cy="587584"/>
          </a:xfrm>
          <a:prstGeom prst="rect">
            <a:avLst/>
          </a:prstGeom>
        </p:spPr>
        <p:txBody>
          <a:bodyPr vert="horz" lIns="91440" tIns="45720" rIns="91440" bIns="45720" rtlCol="0" anchor="ctr">
            <a:noAutofit/>
          </a:bodyPr>
          <a:lstStyle>
            <a:lvl1pPr algn="r"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marL="342900" lvl="0" indent="-342900" algn="l" fontAlgn="base">
              <a:lnSpc>
                <a:spcPct val="100000"/>
              </a:lnSpc>
              <a:buFont typeface="Arial" panose="020B0604020202020204" pitchFamily="34" charset="0"/>
              <a:buChar char="•"/>
            </a:pPr>
            <a:r>
              <a:rPr lang="en-US" sz="2400" kern="1600" cap="none" dirty="0">
                <a:solidFill>
                  <a:schemeClr val="bg1"/>
                </a:solidFill>
              </a:rPr>
              <a:t>Leaving early or taking </a:t>
            </a:r>
            <a:br>
              <a:rPr lang="en-US" sz="2400" kern="1600" cap="none" dirty="0">
                <a:solidFill>
                  <a:schemeClr val="bg1"/>
                </a:solidFill>
              </a:rPr>
            </a:br>
            <a:r>
              <a:rPr lang="en-US" sz="2400" kern="1600" cap="none" dirty="0">
                <a:solidFill>
                  <a:schemeClr val="bg1"/>
                </a:solidFill>
              </a:rPr>
              <a:t>excessive breaks</a:t>
            </a:r>
          </a:p>
          <a:p>
            <a:pPr marL="342900" lvl="0" indent="-342900" algn="l" fontAlgn="base">
              <a:lnSpc>
                <a:spcPct val="150000"/>
              </a:lnSpc>
              <a:buFont typeface="Arial" panose="020B0604020202020204" pitchFamily="34" charset="0"/>
              <a:buChar char="•"/>
            </a:pPr>
            <a:r>
              <a:rPr lang="en-US" sz="2400" kern="1600" cap="none" dirty="0">
                <a:solidFill>
                  <a:schemeClr val="bg1"/>
                </a:solidFill>
              </a:rPr>
              <a:t>Intentionally working slow</a:t>
            </a:r>
          </a:p>
          <a:p>
            <a:pPr marL="342900" lvl="0" indent="-342900" algn="l" fontAlgn="base">
              <a:lnSpc>
                <a:spcPct val="150000"/>
              </a:lnSpc>
              <a:buFont typeface="Arial" panose="020B0604020202020204" pitchFamily="34" charset="0"/>
              <a:buChar char="•"/>
            </a:pPr>
            <a:r>
              <a:rPr lang="en-US" sz="2400" kern="1600" cap="none" dirty="0">
                <a:solidFill>
                  <a:schemeClr val="bg1"/>
                </a:solidFill>
              </a:rPr>
              <a:t>Wasting resources</a:t>
            </a:r>
          </a:p>
          <a:p>
            <a:pPr marL="342900" lvl="0" indent="-342900" algn="l" fontAlgn="base">
              <a:lnSpc>
                <a:spcPct val="150000"/>
              </a:lnSpc>
              <a:buFont typeface="Arial" panose="020B0604020202020204" pitchFamily="34" charset="0"/>
              <a:buChar char="•"/>
            </a:pPr>
            <a:r>
              <a:rPr lang="en-US" sz="2400" kern="1600" cap="none" dirty="0">
                <a:solidFill>
                  <a:schemeClr val="bg1"/>
                </a:solidFill>
              </a:rPr>
              <a:t>Sabotaging equipment</a:t>
            </a:r>
          </a:p>
          <a:p>
            <a:pPr marL="342900" lvl="0" indent="-342900" algn="l" fontAlgn="base">
              <a:lnSpc>
                <a:spcPct val="150000"/>
              </a:lnSpc>
              <a:buFont typeface="Arial" panose="020B0604020202020204" pitchFamily="34" charset="0"/>
              <a:buChar char="•"/>
            </a:pPr>
            <a:r>
              <a:rPr lang="en-US" sz="2400" kern="1600" cap="none" dirty="0">
                <a:solidFill>
                  <a:schemeClr val="bg1"/>
                </a:solidFill>
              </a:rPr>
              <a:t>Lying about hours worked</a:t>
            </a:r>
          </a:p>
          <a:p>
            <a:pPr marL="342900" lvl="0" indent="-342900" algn="l" fontAlgn="base">
              <a:lnSpc>
                <a:spcPct val="150000"/>
              </a:lnSpc>
              <a:buFont typeface="Arial" panose="020B0604020202020204" pitchFamily="34" charset="0"/>
              <a:buChar char="•"/>
            </a:pPr>
            <a:r>
              <a:rPr lang="en-US" sz="2400" kern="1600" cap="none" dirty="0">
                <a:solidFill>
                  <a:schemeClr val="bg1"/>
                </a:solidFill>
              </a:rPr>
              <a:t>Showing favoritism</a:t>
            </a:r>
          </a:p>
          <a:p>
            <a:pPr marL="342900" lvl="0" indent="-342900" algn="l" fontAlgn="base">
              <a:lnSpc>
                <a:spcPct val="150000"/>
              </a:lnSpc>
              <a:buFont typeface="Arial" panose="020B0604020202020204" pitchFamily="34" charset="0"/>
              <a:buChar char="•"/>
            </a:pPr>
            <a:r>
              <a:rPr lang="en-US" sz="2400" kern="1600" cap="none" dirty="0">
                <a:solidFill>
                  <a:schemeClr val="bg1"/>
                </a:solidFill>
              </a:rPr>
              <a:t>Gossiping about co-workers</a:t>
            </a:r>
          </a:p>
          <a:p>
            <a:pPr marL="342900" lvl="0" indent="-342900" algn="l" fontAlgn="base">
              <a:lnSpc>
                <a:spcPct val="150000"/>
              </a:lnSpc>
              <a:buFont typeface="Arial" panose="020B0604020202020204" pitchFamily="34" charset="0"/>
              <a:buChar char="•"/>
            </a:pPr>
            <a:r>
              <a:rPr lang="en-US" sz="2400" kern="1600" cap="none" dirty="0">
                <a:solidFill>
                  <a:schemeClr val="bg1"/>
                </a:solidFill>
              </a:rPr>
              <a:t>Oversharing personal information</a:t>
            </a:r>
          </a:p>
        </p:txBody>
      </p:sp>
    </p:spTree>
    <p:extLst>
      <p:ext uri="{BB962C8B-B14F-4D97-AF65-F5344CB8AC3E}">
        <p14:creationId xmlns:p14="http://schemas.microsoft.com/office/powerpoint/2010/main" val="971976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803076F-25EE-4F07-8F0D-6DA91D5457A5}"/>
              </a:ext>
            </a:extLst>
          </p:cNvPr>
          <p:cNvSpPr/>
          <p:nvPr/>
        </p:nvSpPr>
        <p:spPr>
          <a:xfrm>
            <a:off x="1614115" y="2013228"/>
            <a:ext cx="8730532" cy="2831544"/>
          </a:xfrm>
          <a:prstGeom prst="rect">
            <a:avLst/>
          </a:prstGeom>
        </p:spPr>
        <p:txBody>
          <a:bodyPr wrap="square">
            <a:spAutoFit/>
          </a:bodyPr>
          <a:lstStyle/>
          <a:p>
            <a:pPr fontAlgn="base"/>
            <a:r>
              <a:rPr lang="en-US" sz="3200" dirty="0">
                <a:solidFill>
                  <a:schemeClr val="bg1"/>
                </a:solidFill>
              </a:rPr>
              <a:t>In comparison what is bullying?</a:t>
            </a:r>
          </a:p>
          <a:p>
            <a:pPr fontAlgn="base"/>
            <a:r>
              <a:rPr lang="en-US" dirty="0">
                <a:solidFill>
                  <a:schemeClr val="bg1"/>
                </a:solidFill>
              </a:rPr>
              <a:t> </a:t>
            </a:r>
            <a:endParaRPr lang="en-US" sz="2400" dirty="0">
              <a:solidFill>
                <a:schemeClr val="bg1"/>
              </a:solidFill>
            </a:endParaRPr>
          </a:p>
          <a:p>
            <a:r>
              <a:rPr lang="en-US" sz="3200" dirty="0">
                <a:solidFill>
                  <a:schemeClr val="bg1"/>
                </a:solidFill>
              </a:rPr>
              <a:t>Bullying at work can include a variety of behaviors. Generally, it does not include physical violence but encompasses emotional and psychological abuse. </a:t>
            </a:r>
          </a:p>
        </p:txBody>
      </p:sp>
    </p:spTree>
    <p:extLst>
      <p:ext uri="{BB962C8B-B14F-4D97-AF65-F5344CB8AC3E}">
        <p14:creationId xmlns:p14="http://schemas.microsoft.com/office/powerpoint/2010/main" val="515369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a:extLst>
              <a:ext uri="{FF2B5EF4-FFF2-40B4-BE49-F238E27FC236}">
                <a16:creationId xmlns:a16="http://schemas.microsoft.com/office/drawing/2014/main" id="{8E7591AD-81F4-2E45-AE36-F4DA40C19031}"/>
              </a:ext>
            </a:extLst>
          </p:cNvPr>
          <p:cNvSpPr>
            <a:spLocks noGrp="1"/>
          </p:cNvSpPr>
          <p:nvPr>
            <p:ph sz="half" idx="2"/>
          </p:nvPr>
        </p:nvSpPr>
        <p:spPr>
          <a:xfrm>
            <a:off x="1391478" y="633875"/>
            <a:ext cx="9279172" cy="5590250"/>
          </a:xfrm>
        </p:spPr>
        <p:txBody>
          <a:bodyPr>
            <a:noAutofit/>
          </a:bodyPr>
          <a:lstStyle/>
          <a:p>
            <a:pPr marL="0" indent="0" fontAlgn="base">
              <a:buNone/>
            </a:pPr>
            <a:r>
              <a:rPr lang="en-US" sz="3200" dirty="0">
                <a:solidFill>
                  <a:schemeClr val="bg1"/>
                </a:solidFill>
              </a:rPr>
              <a:t>The </a:t>
            </a:r>
            <a:r>
              <a:rPr lang="en-US" sz="3200" u="sng" dirty="0">
                <a:solidFill>
                  <a:schemeClr val="bg1"/>
                </a:solidFill>
                <a:hlinkClick r:id="rId2">
                  <a:extLst>
                    <a:ext uri="{A12FA001-AC4F-418D-AE19-62706E023703}">
                      <ahyp:hlinkClr xmlns:ahyp="http://schemas.microsoft.com/office/drawing/2018/hyperlinkcolor" val="tx"/>
                    </a:ext>
                  </a:extLst>
                </a:hlinkClick>
              </a:rPr>
              <a:t>Workplace Bullying Institute (WBI)</a:t>
            </a:r>
            <a:r>
              <a:rPr lang="en-US" sz="3200" dirty="0">
                <a:solidFill>
                  <a:schemeClr val="bg1"/>
                </a:solidFill>
              </a:rPr>
              <a:t> defines workplace bullying as “a systematic campaign of interpersonal destruction that jeopardizes your health, your career, [and] the job you once loved.”</a:t>
            </a:r>
          </a:p>
        </p:txBody>
      </p:sp>
    </p:spTree>
    <p:extLst>
      <p:ext uri="{BB962C8B-B14F-4D97-AF65-F5344CB8AC3E}">
        <p14:creationId xmlns:p14="http://schemas.microsoft.com/office/powerpoint/2010/main" val="778774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a:extLst>
              <a:ext uri="{FF2B5EF4-FFF2-40B4-BE49-F238E27FC236}">
                <a16:creationId xmlns:a16="http://schemas.microsoft.com/office/drawing/2014/main" id="{8E7591AD-81F4-2E45-AE36-F4DA40C19031}"/>
              </a:ext>
            </a:extLst>
          </p:cNvPr>
          <p:cNvSpPr>
            <a:spLocks noGrp="1"/>
          </p:cNvSpPr>
          <p:nvPr>
            <p:ph sz="half" idx="2"/>
          </p:nvPr>
        </p:nvSpPr>
        <p:spPr>
          <a:xfrm>
            <a:off x="1391478" y="633875"/>
            <a:ext cx="9279172" cy="5590250"/>
          </a:xfrm>
        </p:spPr>
        <p:txBody>
          <a:bodyPr>
            <a:noAutofit/>
          </a:bodyPr>
          <a:lstStyle/>
          <a:p>
            <a:pPr marL="0" indent="0" fontAlgn="base">
              <a:buNone/>
            </a:pPr>
            <a:r>
              <a:rPr lang="en-US" sz="3200" dirty="0">
                <a:solidFill>
                  <a:schemeClr val="bg1"/>
                </a:solidFill>
              </a:rPr>
              <a:t>Some of the specifics of what can occur when a person is a victim of bullying at work include:</a:t>
            </a:r>
          </a:p>
          <a:p>
            <a:pPr marL="457200" lvl="0" indent="-457200" fontAlgn="base">
              <a:buFont typeface="Arial" panose="020B0604020202020204" pitchFamily="34" charset="0"/>
              <a:buChar char="•"/>
            </a:pPr>
            <a:r>
              <a:rPr lang="en-US" sz="3200" dirty="0">
                <a:solidFill>
                  <a:schemeClr val="bg1"/>
                </a:solidFill>
              </a:rPr>
              <a:t>Actions aimed at a person that are intended to humiliate, intimidate, or threaten;</a:t>
            </a:r>
          </a:p>
          <a:p>
            <a:pPr marL="457200" lvl="0" indent="-457200" fontAlgn="base">
              <a:buFont typeface="Arial" panose="020B0604020202020204" pitchFamily="34" charset="0"/>
              <a:buChar char="•"/>
            </a:pPr>
            <a:r>
              <a:rPr lang="en-US" sz="3200" dirty="0">
                <a:solidFill>
                  <a:schemeClr val="bg1"/>
                </a:solidFill>
              </a:rPr>
              <a:t>Actions that are specifically targeted to interfere with the person’s ability to perform the duties of their job;</a:t>
            </a:r>
          </a:p>
          <a:p>
            <a:pPr marL="457200" lvl="0" indent="-457200" fontAlgn="base">
              <a:buFont typeface="Arial" panose="020B0604020202020204" pitchFamily="34" charset="0"/>
              <a:buChar char="•"/>
            </a:pPr>
            <a:r>
              <a:rPr lang="en-US" sz="3200" dirty="0">
                <a:solidFill>
                  <a:schemeClr val="bg1"/>
                </a:solidFill>
              </a:rPr>
              <a:t>Consistent patterns of verbal abuse.</a:t>
            </a:r>
          </a:p>
        </p:txBody>
      </p:sp>
    </p:spTree>
    <p:extLst>
      <p:ext uri="{BB962C8B-B14F-4D97-AF65-F5344CB8AC3E}">
        <p14:creationId xmlns:p14="http://schemas.microsoft.com/office/powerpoint/2010/main" val="2928259183"/>
      </p:ext>
    </p:extLst>
  </p:cSld>
  <p:clrMapOvr>
    <a:masterClrMapping/>
  </p:clrMapOvr>
</p:sld>
</file>

<file path=ppt/theme/theme1.xml><?xml version="1.0" encoding="utf-8"?>
<a:theme xmlns:a="http://schemas.openxmlformats.org/drawingml/2006/main" name="Berlin">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a6e671f1cd7e4d96ff9652be322dd5e">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4e2496f70b101db0b8013f30a071bbf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0A43D08-F4F9-4D95-9CB2-7DE3744160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4FAF7B5-E40C-46BE-9C83-DA251FCAE61E}">
  <ds:schemaRefs>
    <ds:schemaRef ds:uri="71af3243-3dd4-4a8d-8c0d-dd76da1f02a5"/>
    <ds:schemaRef ds:uri="http://schemas.microsoft.com/office/2006/metadata/properties"/>
    <ds:schemaRef ds:uri="http://schemas.microsoft.com/office/2006/documentManagement/types"/>
    <ds:schemaRef ds:uri="http://purl.org/dc/dcmitype/"/>
    <ds:schemaRef ds:uri="http://purl.org/dc/elements/1.1/"/>
    <ds:schemaRef ds:uri="http://purl.org/dc/terms/"/>
    <ds:schemaRef ds:uri="http://schemas.microsoft.com/office/infopath/2007/PartnerControls"/>
    <ds:schemaRef ds:uri="http://schemas.openxmlformats.org/package/2006/metadata/core-properties"/>
    <ds:schemaRef ds:uri="16c05727-aa75-4e4a-9b5f-8a80a1165891"/>
    <ds:schemaRef ds:uri="http://www.w3.org/XML/1998/namespace"/>
  </ds:schemaRefs>
</ds:datastoreItem>
</file>

<file path=customXml/itemProps3.xml><?xml version="1.0" encoding="utf-8"?>
<ds:datastoreItem xmlns:ds="http://schemas.openxmlformats.org/officeDocument/2006/customXml" ds:itemID="{5029FA76-0C86-4BF1-99F1-A3115FBFFAB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1371</Words>
  <Application>Microsoft Office PowerPoint</Application>
  <PresentationFormat>Widescreen</PresentationFormat>
  <Paragraphs>127</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Helvetica Neue Medium</vt:lpstr>
      <vt:lpstr>Trebuchet MS</vt:lpstr>
      <vt:lpstr>Berlin</vt:lpstr>
      <vt:lpstr>Incivility and Bullying  in the Workplace</vt:lpstr>
      <vt:lpstr>PowerPoint Presentation</vt:lpstr>
      <vt:lpstr>PowerPoint Presentation</vt:lpstr>
      <vt:lpstr>PowerPoint Presentation</vt:lpstr>
      <vt:lpstr>PowerPoint Presentation</vt:lpstr>
      <vt:lpstr>What are some examples of incivility and unprofessionalism  at work?</vt:lpstr>
      <vt:lpstr>PowerPoint Presentation</vt:lpstr>
      <vt:lpstr>PowerPoint Presentation</vt:lpstr>
      <vt:lpstr>PowerPoint Presentation</vt:lpstr>
      <vt:lpstr>PowerPoint Presentation</vt:lpstr>
      <vt:lpstr>EXAMPLES OF BULLYING</vt:lpstr>
      <vt:lpstr>EXAMPLES OF BULLYING</vt:lpstr>
      <vt:lpstr>EXAMPLES OF BULLYING</vt:lpstr>
      <vt:lpstr>BULLYING  is not…</vt:lpstr>
      <vt:lpstr>PowerPoint Presentation</vt:lpstr>
      <vt:lpstr>PowerPoint Presentation</vt:lpstr>
      <vt:lpstr>PowerPoint Presentation</vt:lpstr>
      <vt:lpstr>PowerPoint Presentation</vt:lpstr>
      <vt:lpstr>PowerPoint Presentation</vt:lpstr>
      <vt:lpstr>Which Ohio laws  and regulations  cover bullying?  – ONLY SCHOOLS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2023-08-22T18:20:01Z</dcterms:created>
  <dcterms:modified xsi:type="dcterms:W3CDTF">2023-09-01T12:49:29Z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