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3"/>
  </p:notesMasterIdLst>
  <p:sldIdLst>
    <p:sldId id="329" r:id="rId3"/>
    <p:sldId id="350" r:id="rId4"/>
    <p:sldId id="409" r:id="rId5"/>
    <p:sldId id="291" r:id="rId6"/>
    <p:sldId id="445" r:id="rId7"/>
    <p:sldId id="294" r:id="rId8"/>
    <p:sldId id="414" r:id="rId9"/>
    <p:sldId id="288" r:id="rId10"/>
    <p:sldId id="415" r:id="rId11"/>
    <p:sldId id="310" r:id="rId12"/>
    <p:sldId id="321" r:id="rId13"/>
    <p:sldId id="416" r:id="rId14"/>
    <p:sldId id="417" r:id="rId15"/>
    <p:sldId id="418" r:id="rId16"/>
    <p:sldId id="281" r:id="rId17"/>
    <p:sldId id="419" r:id="rId18"/>
    <p:sldId id="424" r:id="rId19"/>
    <p:sldId id="293" r:id="rId20"/>
    <p:sldId id="446" r:id="rId21"/>
    <p:sldId id="27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d, Jill A." initials="MJA" lastIdx="3" clrIdx="0">
    <p:extLst>
      <p:ext uri="{19B8F6BF-5375-455C-9EA6-DF929625EA0E}">
        <p15:presenceInfo xmlns:p15="http://schemas.microsoft.com/office/powerpoint/2012/main" userId="S-1-5-21-21307990-1087402697-623647154-133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2C2C"/>
    <a:srgbClr val="C03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3472" autoAdjust="0"/>
  </p:normalViewPr>
  <p:slideViewPr>
    <p:cSldViewPr snapToGrid="0">
      <p:cViewPr varScale="1">
        <p:scale>
          <a:sx n="72" d="100"/>
          <a:sy n="72" d="100"/>
        </p:scale>
        <p:origin x="989"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8579848238241E-2"/>
          <c:y val="0.16639149629086705"/>
          <c:w val="0.90287348759326047"/>
          <c:h val="0.74752110531595162"/>
        </c:manualLayout>
      </c:layout>
      <c:lineChart>
        <c:grouping val="standard"/>
        <c:varyColors val="0"/>
        <c:ser>
          <c:idx val="0"/>
          <c:order val="0"/>
          <c:tx>
            <c:strRef>
              <c:f>Sheet1!$B$1</c:f>
              <c:strCache>
                <c:ptCount val="1"/>
                <c:pt idx="0">
                  <c:v>Series 1</c:v>
                </c:pt>
              </c:strCache>
            </c:strRef>
          </c:tx>
          <c:spPr>
            <a:ln w="28575" cap="rnd">
              <a:solidFill>
                <a:srgbClr val="FFC000"/>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172</c:v>
                </c:pt>
                <c:pt idx="1">
                  <c:v>145</c:v>
                </c:pt>
                <c:pt idx="2">
                  <c:v>212</c:v>
                </c:pt>
                <c:pt idx="3">
                  <c:v>209</c:v>
                </c:pt>
                <c:pt idx="4">
                  <c:v>244</c:v>
                </c:pt>
              </c:numCache>
            </c:numRef>
          </c:val>
          <c:smooth val="0"/>
          <c:extLst>
            <c:ext xmlns:c16="http://schemas.microsoft.com/office/drawing/2014/chart" uri="{C3380CC4-5D6E-409C-BE32-E72D297353CC}">
              <c16:uniqueId val="{00000000-1616-4A04-899B-04EFEC2E64A4}"/>
            </c:ext>
          </c:extLst>
        </c:ser>
        <c:dLbls>
          <c:showLegendKey val="0"/>
          <c:showVal val="0"/>
          <c:showCatName val="0"/>
          <c:showSerName val="0"/>
          <c:showPercent val="0"/>
          <c:showBubbleSize val="0"/>
        </c:dLbls>
        <c:smooth val="0"/>
        <c:axId val="563106575"/>
        <c:axId val="563103663"/>
      </c:lineChart>
      <c:catAx>
        <c:axId val="56310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563103663"/>
        <c:crosses val="autoZero"/>
        <c:auto val="1"/>
        <c:lblAlgn val="ctr"/>
        <c:lblOffset val="100"/>
        <c:noMultiLvlLbl val="0"/>
      </c:catAx>
      <c:valAx>
        <c:axId val="563103663"/>
        <c:scaling>
          <c:orientation val="minMax"/>
          <c:max val="250"/>
          <c:min val="125"/>
        </c:scaling>
        <c:delete val="0"/>
        <c:axPos val="l"/>
        <c:majorGridlines>
          <c:spPr>
            <a:ln w="952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563106575"/>
        <c:crosses val="autoZero"/>
        <c:crossBetween val="between"/>
        <c:majorUnit val="25"/>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8579848238241E-2"/>
          <c:y val="0.16639149629086705"/>
          <c:w val="0.90287348759326047"/>
          <c:h val="0.74752110531595162"/>
        </c:manualLayout>
      </c:layout>
      <c:lineChart>
        <c:grouping val="standard"/>
        <c:varyColors val="0"/>
        <c:ser>
          <c:idx val="0"/>
          <c:order val="0"/>
          <c:tx>
            <c:strRef>
              <c:f>Sheet1!$B$1</c:f>
              <c:strCache>
                <c:ptCount val="1"/>
                <c:pt idx="0">
                  <c:v>Series 1</c:v>
                </c:pt>
              </c:strCache>
            </c:strRef>
          </c:tx>
          <c:spPr>
            <a:ln w="28575" cap="rnd">
              <a:solidFill>
                <a:srgbClr val="FFC000"/>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290000</c:v>
                </c:pt>
                <c:pt idx="1">
                  <c:v>270000</c:v>
                </c:pt>
                <c:pt idx="2">
                  <c:v>170000</c:v>
                </c:pt>
                <c:pt idx="3">
                  <c:v>400000</c:v>
                </c:pt>
                <c:pt idx="4">
                  <c:v>490000</c:v>
                </c:pt>
              </c:numCache>
            </c:numRef>
          </c:val>
          <c:smooth val="0"/>
          <c:extLst>
            <c:ext xmlns:c16="http://schemas.microsoft.com/office/drawing/2014/chart" uri="{C3380CC4-5D6E-409C-BE32-E72D297353CC}">
              <c16:uniqueId val="{00000000-EB7D-4A53-ADCA-C96FF8221029}"/>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2.4</c:v>
                </c:pt>
                <c:pt idx="1">
                  <c:v>4.4000000000000004</c:v>
                </c:pt>
                <c:pt idx="2">
                  <c:v>1.8</c:v>
                </c:pt>
                <c:pt idx="3">
                  <c:v>2.8</c:v>
                </c:pt>
              </c:numCache>
            </c:numRef>
          </c:val>
          <c:smooth val="0"/>
          <c:extLst>
            <c:ext xmlns:c16="http://schemas.microsoft.com/office/drawing/2014/chart" uri="{C3380CC4-5D6E-409C-BE32-E72D297353CC}">
              <c16:uniqueId val="{00000001-EB7D-4A53-ADCA-C96FF8221029}"/>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2</c:v>
                </c:pt>
                <c:pt idx="1">
                  <c:v>2</c:v>
                </c:pt>
                <c:pt idx="2">
                  <c:v>3</c:v>
                </c:pt>
                <c:pt idx="3">
                  <c:v>5</c:v>
                </c:pt>
              </c:numCache>
            </c:numRef>
          </c:val>
          <c:smooth val="0"/>
          <c:extLst>
            <c:ext xmlns:c16="http://schemas.microsoft.com/office/drawing/2014/chart" uri="{C3380CC4-5D6E-409C-BE32-E72D297353CC}">
              <c16:uniqueId val="{00000002-EB7D-4A53-ADCA-C96FF8221029}"/>
            </c:ext>
          </c:extLst>
        </c:ser>
        <c:dLbls>
          <c:showLegendKey val="0"/>
          <c:showVal val="0"/>
          <c:showCatName val="0"/>
          <c:showSerName val="0"/>
          <c:showPercent val="0"/>
          <c:showBubbleSize val="0"/>
        </c:dLbls>
        <c:smooth val="0"/>
        <c:axId val="563106575"/>
        <c:axId val="563103663"/>
      </c:lineChart>
      <c:catAx>
        <c:axId val="56310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563103663"/>
        <c:crosses val="autoZero"/>
        <c:auto val="1"/>
        <c:lblAlgn val="ctr"/>
        <c:lblOffset val="100"/>
        <c:noMultiLvlLbl val="0"/>
      </c:catAx>
      <c:valAx>
        <c:axId val="563103663"/>
        <c:scaling>
          <c:orientation val="minMax"/>
          <c:max val="500000"/>
          <c:min val="100000"/>
        </c:scaling>
        <c:delete val="0"/>
        <c:axPos val="l"/>
        <c:majorGridlines>
          <c:spPr>
            <a:ln w="9525" cap="flat" cmpd="sng" algn="ctr">
              <a:solidFill>
                <a:schemeClr val="tx1">
                  <a:lumMod val="50000"/>
                  <a:lumOff val="5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563106575"/>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0.89048</cdr:x>
      <cdr:y>0.1501</cdr:y>
    </cdr:from>
    <cdr:to>
      <cdr:x>0.98492</cdr:x>
      <cdr:y>0.36602</cdr:y>
    </cdr:to>
    <cdr:sp macro="" textlink="">
      <cdr:nvSpPr>
        <cdr:cNvPr id="2" name="TextBox 1"/>
        <cdr:cNvSpPr txBox="1"/>
      </cdr:nvSpPr>
      <cdr:spPr>
        <a:xfrm xmlns:a="http://schemas.openxmlformats.org/drawingml/2006/main">
          <a:off x="8621400" y="635678"/>
          <a:ext cx="914345" cy="9144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1"/>
              </a:solidFill>
            </a:rPr>
            <a:t>244</a:t>
          </a:r>
        </a:p>
      </cdr:txBody>
    </cdr:sp>
  </cdr:relSizeAnchor>
</c:userShapes>
</file>

<file path=ppt/drawings/drawing2.xml><?xml version="1.0" encoding="utf-8"?>
<c:userShapes xmlns:c="http://schemas.openxmlformats.org/drawingml/2006/chart">
  <cdr:relSizeAnchor xmlns:cdr="http://schemas.openxmlformats.org/drawingml/2006/chartDrawing">
    <cdr:from>
      <cdr:x>0.89234</cdr:x>
      <cdr:y>0.14826</cdr:y>
    </cdr:from>
    <cdr:to>
      <cdr:x>0.99455</cdr:x>
      <cdr:y>0.36418</cdr:y>
    </cdr:to>
    <cdr:sp macro="" textlink="">
      <cdr:nvSpPr>
        <cdr:cNvPr id="2" name="TextBox 1"/>
        <cdr:cNvSpPr txBox="1"/>
      </cdr:nvSpPr>
      <cdr:spPr>
        <a:xfrm xmlns:a="http://schemas.openxmlformats.org/drawingml/2006/main">
          <a:off x="8965489" y="627864"/>
          <a:ext cx="1026930" cy="9144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1"/>
              </a:solidFill>
            </a:rPr>
            <a:t>$490,000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E169C1-37A7-4581-9050-A3C505662019}" type="datetimeFigureOut">
              <a:rPr lang="en-US" smtClean="0"/>
              <a:t>10/18/2023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C2E0CE-1DE2-4DE7-ADB5-289349366906}" type="slidenum">
              <a:rPr lang="en-US" smtClean="0"/>
              <a:t>‹#›</a:t>
            </a:fld>
            <a:endParaRPr lang="en-US"/>
          </a:p>
        </p:txBody>
      </p:sp>
    </p:spTree>
    <p:extLst>
      <p:ext uri="{BB962C8B-B14F-4D97-AF65-F5344CB8AC3E}">
        <p14:creationId xmlns:p14="http://schemas.microsoft.com/office/powerpoint/2010/main" val="196389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I'd like to switch gears for just a moment and talk about one of the most disastrous forms of loss plaguing our businesses across the country right now. Fires! </a:t>
            </a:r>
          </a:p>
        </p:txBody>
      </p:sp>
      <p:sp>
        <p:nvSpPr>
          <p:cNvPr id="4" name="Slide Number Placeholder 3"/>
          <p:cNvSpPr>
            <a:spLocks noGrp="1"/>
          </p:cNvSpPr>
          <p:nvPr>
            <p:ph type="sldNum" sz="quarter" idx="10"/>
          </p:nvPr>
        </p:nvSpPr>
        <p:spPr/>
        <p:txBody>
          <a:bodyPr/>
          <a:lstStyle/>
          <a:p>
            <a:fld id="{C3C2E0CE-1DE2-4DE7-ADB5-289349366906}" type="slidenum">
              <a:rPr lang="en-US" smtClean="0"/>
              <a:t>1</a:t>
            </a:fld>
            <a:endParaRPr lang="en-US"/>
          </a:p>
        </p:txBody>
      </p:sp>
    </p:spTree>
    <p:extLst>
      <p:ext uri="{BB962C8B-B14F-4D97-AF65-F5344CB8AC3E}">
        <p14:creationId xmlns:p14="http://schemas.microsoft.com/office/powerpoint/2010/main" val="84298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2E0CE-1DE2-4DE7-ADB5-289349366906}" type="slidenum">
              <a:rPr lang="en-US" smtClean="0"/>
              <a:t>11</a:t>
            </a:fld>
            <a:endParaRPr lang="en-US"/>
          </a:p>
        </p:txBody>
      </p:sp>
    </p:spTree>
    <p:extLst>
      <p:ext uri="{BB962C8B-B14F-4D97-AF65-F5344CB8AC3E}">
        <p14:creationId xmlns:p14="http://schemas.microsoft.com/office/powerpoint/2010/main" val="73823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aren't shadows on the wall next to the stove pipe.</a:t>
            </a:r>
          </a:p>
          <a:p>
            <a:endParaRPr lang="en-US" dirty="0"/>
          </a:p>
          <a:p>
            <a:r>
              <a:rPr lang="en-US" dirty="0"/>
              <a:t>Note</a:t>
            </a:r>
            <a:r>
              <a:rPr lang="en-US" baseline="0" dirty="0"/>
              <a:t> the char. Discoloration is evidence of pyrolysis. Given additional time, ignition likely could have occurred.</a:t>
            </a:r>
            <a:endParaRPr lang="en-US" dirty="0"/>
          </a:p>
        </p:txBody>
      </p:sp>
      <p:sp>
        <p:nvSpPr>
          <p:cNvPr id="4" name="Slide Number Placeholder 3"/>
          <p:cNvSpPr>
            <a:spLocks noGrp="1"/>
          </p:cNvSpPr>
          <p:nvPr>
            <p:ph type="sldNum" sz="quarter" idx="10"/>
          </p:nvPr>
        </p:nvSpPr>
        <p:spPr/>
        <p:txBody>
          <a:bodyPr/>
          <a:lstStyle/>
          <a:p>
            <a:fld id="{5DBA95BA-49E0-4A84-A00C-7C0E474E1252}" type="slidenum">
              <a:rPr lang="en-US" smtClean="0"/>
              <a:t>12</a:t>
            </a:fld>
            <a:endParaRPr lang="en-US" dirty="0"/>
          </a:p>
        </p:txBody>
      </p:sp>
    </p:spTree>
    <p:extLst>
      <p:ext uri="{BB962C8B-B14F-4D97-AF65-F5344CB8AC3E}">
        <p14:creationId xmlns:p14="http://schemas.microsoft.com/office/powerpoint/2010/main" val="148009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anything wrong with the image on the left? </a:t>
            </a:r>
          </a:p>
          <a:p>
            <a:endParaRPr lang="en-US" dirty="0"/>
          </a:p>
          <a:p>
            <a:r>
              <a:rPr lang="en-US" dirty="0"/>
              <a:t>The suspended gas heater on the right is something we frequently see in businesses and it's very common to find combustible inventory stacked in front of these heaters</a:t>
            </a:r>
          </a:p>
        </p:txBody>
      </p:sp>
      <p:sp>
        <p:nvSpPr>
          <p:cNvPr id="4" name="Slide Number Placeholder 3"/>
          <p:cNvSpPr>
            <a:spLocks noGrp="1"/>
          </p:cNvSpPr>
          <p:nvPr>
            <p:ph type="sldNum" sz="quarter" idx="5"/>
          </p:nvPr>
        </p:nvSpPr>
        <p:spPr/>
        <p:txBody>
          <a:bodyPr/>
          <a:lstStyle/>
          <a:p>
            <a:fld id="{C3C2E0CE-1DE2-4DE7-ADB5-289349366906}" type="slidenum">
              <a:rPr lang="en-US" smtClean="0"/>
              <a:t>13</a:t>
            </a:fld>
            <a:endParaRPr lang="en-US"/>
          </a:p>
        </p:txBody>
      </p:sp>
    </p:spTree>
    <p:extLst>
      <p:ext uri="{BB962C8B-B14F-4D97-AF65-F5344CB8AC3E}">
        <p14:creationId xmlns:p14="http://schemas.microsoft.com/office/powerpoint/2010/main" val="224416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your extension cords appear to be crimping? This is actually a sign of overheating as the protective coating shrinks as a result of the wires overheating inside. </a:t>
            </a:r>
          </a:p>
        </p:txBody>
      </p:sp>
      <p:sp>
        <p:nvSpPr>
          <p:cNvPr id="4" name="Slide Number Placeholder 3"/>
          <p:cNvSpPr>
            <a:spLocks noGrp="1"/>
          </p:cNvSpPr>
          <p:nvPr>
            <p:ph type="sldNum" sz="quarter" idx="5"/>
          </p:nvPr>
        </p:nvSpPr>
        <p:spPr/>
        <p:txBody>
          <a:bodyPr/>
          <a:lstStyle/>
          <a:p>
            <a:fld id="{C3C2E0CE-1DE2-4DE7-ADB5-289349366906}" type="slidenum">
              <a:rPr lang="en-US" smtClean="0"/>
              <a:t>15</a:t>
            </a:fld>
            <a:endParaRPr lang="en-US"/>
          </a:p>
        </p:txBody>
      </p:sp>
    </p:spTree>
    <p:extLst>
      <p:ext uri="{BB962C8B-B14F-4D97-AF65-F5344CB8AC3E}">
        <p14:creationId xmlns:p14="http://schemas.microsoft.com/office/powerpoint/2010/main" val="25455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Overcurrent protection 2. Confine arcing/fire to enclosure if there is a loose connection or large surge of current due to a lightning strike.</a:t>
            </a:r>
            <a:endParaRPr lang="en-US" dirty="0"/>
          </a:p>
        </p:txBody>
      </p:sp>
      <p:sp>
        <p:nvSpPr>
          <p:cNvPr id="4" name="Slide Number Placeholder 3"/>
          <p:cNvSpPr>
            <a:spLocks noGrp="1"/>
          </p:cNvSpPr>
          <p:nvPr>
            <p:ph type="sldNum" sz="quarter" idx="10"/>
          </p:nvPr>
        </p:nvSpPr>
        <p:spPr/>
        <p:txBody>
          <a:bodyPr/>
          <a:lstStyle/>
          <a:p>
            <a:fld id="{5DBA95BA-49E0-4A84-A00C-7C0E474E1252}" type="slidenum">
              <a:rPr lang="en-US" smtClean="0"/>
              <a:t>16</a:t>
            </a:fld>
            <a:endParaRPr lang="en-US" dirty="0"/>
          </a:p>
        </p:txBody>
      </p:sp>
    </p:spTree>
    <p:extLst>
      <p:ext uri="{BB962C8B-B14F-4D97-AF65-F5344CB8AC3E}">
        <p14:creationId xmlns:p14="http://schemas.microsoft.com/office/powerpoint/2010/main" val="427405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infrared cameras can be used to detect hotspots in electrical systems that may be cause for further inspection. </a:t>
            </a:r>
          </a:p>
          <a:p>
            <a:endParaRPr lang="en-US" dirty="0"/>
          </a:p>
          <a:p>
            <a:r>
              <a:rPr lang="en-US" dirty="0"/>
              <a:t>More to come in June of 2023.</a:t>
            </a:r>
          </a:p>
          <a:p>
            <a:endParaRPr lang="en-US" dirty="0"/>
          </a:p>
          <a:p>
            <a:endParaRPr lang="en-US" dirty="0"/>
          </a:p>
        </p:txBody>
      </p:sp>
      <p:sp>
        <p:nvSpPr>
          <p:cNvPr id="4" name="Slide Number Placeholder 3"/>
          <p:cNvSpPr>
            <a:spLocks noGrp="1"/>
          </p:cNvSpPr>
          <p:nvPr>
            <p:ph type="sldNum" sz="quarter" idx="5"/>
          </p:nvPr>
        </p:nvSpPr>
        <p:spPr/>
        <p:txBody>
          <a:bodyPr/>
          <a:lstStyle/>
          <a:p>
            <a:fld id="{C3C2E0CE-1DE2-4DE7-ADB5-289349366906}" type="slidenum">
              <a:rPr lang="en-US" smtClean="0"/>
              <a:t>17</a:t>
            </a:fld>
            <a:endParaRPr lang="en-US"/>
          </a:p>
        </p:txBody>
      </p:sp>
    </p:spTree>
    <p:extLst>
      <p:ext uri="{BB962C8B-B14F-4D97-AF65-F5344CB8AC3E}">
        <p14:creationId xmlns:p14="http://schemas.microsoft.com/office/powerpoint/2010/main" val="345913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COVID many businesses have seen a drop in the workforce. Positions that were historically designed or committed to workplace safety and equipment maintenance have been dissolved or conflated with other positions within the company. </a:t>
            </a:r>
          </a:p>
          <a:p>
            <a:endParaRPr lang="en-US" baseline="0" dirty="0"/>
          </a:p>
          <a:p>
            <a:r>
              <a:rPr lang="en-US" baseline="0" dirty="0"/>
              <a:t>Take an honest look at your safety culture and ask yourself “what are we currently doing to proactively identify and resolve fire hazards throughout our facility?”</a:t>
            </a:r>
          </a:p>
          <a:p>
            <a:endParaRPr lang="en-US" baseline="0" dirty="0"/>
          </a:p>
          <a:p>
            <a:r>
              <a:rPr lang="en-US" baseline="0" dirty="0"/>
              <a:t>I challenge you to conduct monthly or at least quarterly walkthroughs of your facility looking for fire hazards such as the four common we have listed. </a:t>
            </a:r>
          </a:p>
          <a:p>
            <a:endParaRPr lang="en-US" baseline="0" dirty="0"/>
          </a:p>
          <a:p>
            <a:r>
              <a:rPr lang="en-US" baseline="0" dirty="0"/>
              <a:t>Please consider using this fire prevention and safety checklist as a guide to help you with managing risk at each of your locations.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3C2E0CE-1DE2-4DE7-ADB5-289349366906}" type="slidenum">
              <a:rPr lang="en-US" smtClean="0"/>
              <a:t>20</a:t>
            </a:fld>
            <a:endParaRPr lang="en-US"/>
          </a:p>
        </p:txBody>
      </p:sp>
    </p:spTree>
    <p:extLst>
      <p:ext uri="{BB962C8B-B14F-4D97-AF65-F5344CB8AC3E}">
        <p14:creationId xmlns:p14="http://schemas.microsoft.com/office/powerpoint/2010/main" val="81741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we look at fire claims , we noticed that frequency is up considerably over the last three years.  In fact, the 244 separate fire claims Federated saw last year represents a significant increase over what we have seen historically.  While Federated insures more buildings today, than we did in 2018 and 2019, the growth in fires has significantly outpaced our growth in accounts.</a:t>
            </a:r>
            <a:endParaRPr lang="en-US" dirty="0"/>
          </a:p>
        </p:txBody>
      </p:sp>
      <p:sp>
        <p:nvSpPr>
          <p:cNvPr id="4" name="Slide Number Placeholder 3"/>
          <p:cNvSpPr>
            <a:spLocks noGrp="1"/>
          </p:cNvSpPr>
          <p:nvPr>
            <p:ph type="sldNum" sz="quarter" idx="10"/>
          </p:nvPr>
        </p:nvSpPr>
        <p:spPr/>
        <p:txBody>
          <a:bodyPr/>
          <a:lstStyle/>
          <a:p>
            <a:fld id="{4F900657-AE99-44CC-8EB3-3587457FCB92}" type="slidenum">
              <a:rPr lang="en-US" smtClean="0"/>
              <a:t>2</a:t>
            </a:fld>
            <a:endParaRPr lang="en-US"/>
          </a:p>
        </p:txBody>
      </p:sp>
    </p:spTree>
    <p:extLst>
      <p:ext uri="{BB962C8B-B14F-4D97-AF65-F5344CB8AC3E}">
        <p14:creationId xmlns:p14="http://schemas.microsoft.com/office/powerpoint/2010/main" val="149757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average fire</a:t>
            </a:r>
            <a:r>
              <a:rPr lang="en-US" baseline="0" dirty="0"/>
              <a:t> claim in 2022 was $490,000, which is up significantly over historic norms.  In fact, it’s about double what we saw from 2018 – 2020.  We are writing larger accounts that have larger buildings.  But, here again, it doesn’t explain the entire increase we have seen.</a:t>
            </a:r>
            <a:endParaRPr lang="en-US" dirty="0"/>
          </a:p>
        </p:txBody>
      </p:sp>
      <p:sp>
        <p:nvSpPr>
          <p:cNvPr id="4" name="Slide Number Placeholder 3"/>
          <p:cNvSpPr>
            <a:spLocks noGrp="1"/>
          </p:cNvSpPr>
          <p:nvPr>
            <p:ph type="sldNum" sz="quarter" idx="10"/>
          </p:nvPr>
        </p:nvSpPr>
        <p:spPr/>
        <p:txBody>
          <a:bodyPr/>
          <a:lstStyle/>
          <a:p>
            <a:fld id="{4F900657-AE99-44CC-8EB3-3587457FCB92}" type="slidenum">
              <a:rPr lang="en-US" smtClean="0"/>
              <a:t>3</a:t>
            </a:fld>
            <a:endParaRPr lang="en-US"/>
          </a:p>
        </p:txBody>
      </p:sp>
    </p:spTree>
    <p:extLst>
      <p:ext uri="{BB962C8B-B14F-4D97-AF65-F5344CB8AC3E}">
        <p14:creationId xmlns:p14="http://schemas.microsoft.com/office/powerpoint/2010/main" val="248715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that every business with a property is susceptible to fire loss </a:t>
            </a:r>
          </a:p>
        </p:txBody>
      </p:sp>
      <p:sp>
        <p:nvSpPr>
          <p:cNvPr id="4" name="Slide Number Placeholder 3"/>
          <p:cNvSpPr>
            <a:spLocks noGrp="1"/>
          </p:cNvSpPr>
          <p:nvPr>
            <p:ph type="sldNum" sz="quarter" idx="5"/>
          </p:nvPr>
        </p:nvSpPr>
        <p:spPr/>
        <p:txBody>
          <a:bodyPr/>
          <a:lstStyle/>
          <a:p>
            <a:fld id="{C3C2E0CE-1DE2-4DE7-ADB5-289349366906}" type="slidenum">
              <a:rPr lang="en-US" smtClean="0"/>
              <a:t>4</a:t>
            </a:fld>
            <a:endParaRPr lang="en-US"/>
          </a:p>
        </p:txBody>
      </p:sp>
    </p:spTree>
    <p:extLst>
      <p:ext uri="{BB962C8B-B14F-4D97-AF65-F5344CB8AC3E}">
        <p14:creationId xmlns:p14="http://schemas.microsoft.com/office/powerpoint/2010/main" val="69180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a step deeper.  In simple terms a “nuclear verdict” is a jury award of $10 million or greater. However, this definition is good in conversation but too simplistic in practice. I think there are two classifications of a nuclear verdict – one is numerical (a $10 million or greater jury award or settlement) and one is based on the outcome relative to expectations (e.g. if “x” is the expectation but the jury award is 5-10 times x).</a:t>
            </a:r>
          </a:p>
          <a:p>
            <a:endParaRPr lang="en-US" dirty="0"/>
          </a:p>
          <a:p>
            <a:r>
              <a:rPr lang="en-US" dirty="0"/>
              <a:t>A key distinguishing factor of a nuclear verdict is that it is disproportionate in terms of having little to no direct relation to a plaintiff’s actual economic damages, meaning the majority of the award is due to punitive and non-economic damages. Therefore, one good way to summarize a nuclear verdict is an award that is significantly higher than would be expected given the injuries in the case. </a:t>
            </a:r>
          </a:p>
          <a:p>
            <a:endParaRPr lang="en-US" dirty="0"/>
          </a:p>
          <a:p>
            <a:r>
              <a:rPr lang="en-US" dirty="0"/>
              <a:t>Look at this sampling of 2019 nuclear verdicts – no settlements are included.  This is not an exhaustive list, and none involved Federated policyholders.  These are all commercial auto verdicts.  What else do they have in common?  Good, innocent people killed or maimed on the roads, due to little or no fault of their own, combined with aggravating circumstances that caused a jury to not only compensate, but punish.  Whether it’s poor driver training, distracted driving, or a seemingly unremorseful defendant, the juries in these cases were looking for revenge.   </a:t>
            </a:r>
          </a:p>
          <a:p>
            <a:endParaRPr lang="en-US" dirty="0"/>
          </a:p>
          <a:p>
            <a:r>
              <a:rPr lang="en-US" dirty="0"/>
              <a:t>The highlighted verdict was a remote jury’s decision in 2020 after a remote Zoom trial – the largest ever against a single trucking company defendant </a:t>
            </a:r>
          </a:p>
        </p:txBody>
      </p:sp>
      <p:sp>
        <p:nvSpPr>
          <p:cNvPr id="4" name="Slide Number Placeholder 3"/>
          <p:cNvSpPr>
            <a:spLocks noGrp="1"/>
          </p:cNvSpPr>
          <p:nvPr>
            <p:ph type="sldNum" sz="quarter" idx="10"/>
          </p:nvPr>
        </p:nvSpPr>
        <p:spPr/>
        <p:txBody>
          <a:bodyPr/>
          <a:lstStyle/>
          <a:p>
            <a:pPr>
              <a:defRPr/>
            </a:pPr>
            <a:fld id="{762D60E9-4AC4-447D-B8DA-355A149B89F9}" type="slidenum">
              <a:rPr lang="en-US" smtClean="0"/>
              <a:pPr>
                <a:defRPr/>
              </a:pPr>
              <a:t>5</a:t>
            </a:fld>
            <a:endParaRPr lang="en-US" dirty="0"/>
          </a:p>
        </p:txBody>
      </p:sp>
    </p:spTree>
    <p:extLst>
      <p:ext uri="{BB962C8B-B14F-4D97-AF65-F5344CB8AC3E}">
        <p14:creationId xmlns:p14="http://schemas.microsoft.com/office/powerpoint/2010/main" val="137286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four main hazards that are present in almost all businesses. </a:t>
            </a:r>
          </a:p>
        </p:txBody>
      </p:sp>
      <p:sp>
        <p:nvSpPr>
          <p:cNvPr id="4" name="Slide Number Placeholder 3"/>
          <p:cNvSpPr>
            <a:spLocks noGrp="1"/>
          </p:cNvSpPr>
          <p:nvPr>
            <p:ph type="sldNum" sz="quarter" idx="5"/>
          </p:nvPr>
        </p:nvSpPr>
        <p:spPr/>
        <p:txBody>
          <a:bodyPr/>
          <a:lstStyle/>
          <a:p>
            <a:fld id="{C3C2E0CE-1DE2-4DE7-ADB5-289349366906}" type="slidenum">
              <a:rPr lang="en-US" smtClean="0"/>
              <a:t>6</a:t>
            </a:fld>
            <a:endParaRPr lang="en-US"/>
          </a:p>
        </p:txBody>
      </p:sp>
    </p:spTree>
    <p:extLst>
      <p:ext uri="{BB962C8B-B14F-4D97-AF65-F5344CB8AC3E}">
        <p14:creationId xmlns:p14="http://schemas.microsoft.com/office/powerpoint/2010/main" val="422465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Special hazards pertain to the specific nature of the operation that the business performs. These might include operations such as: </a:t>
            </a:r>
          </a:p>
          <a:p>
            <a:pPr marL="174708" indent="-174708" defTabSz="931774">
              <a:buFont typeface="Arial" panose="020B0604020202020204" pitchFamily="34" charset="0"/>
              <a:buChar char="•"/>
              <a:defRPr/>
            </a:pPr>
            <a:r>
              <a:rPr lang="en-US" dirty="0"/>
              <a:t>Welding</a:t>
            </a:r>
          </a:p>
          <a:p>
            <a:pPr marL="174708" indent="-174708" defTabSz="931774">
              <a:buFont typeface="Arial" panose="020B0604020202020204" pitchFamily="34" charset="0"/>
              <a:buChar char="•"/>
              <a:defRPr/>
            </a:pPr>
            <a:r>
              <a:rPr lang="en-US" dirty="0"/>
              <a:t>Grinding </a:t>
            </a:r>
          </a:p>
          <a:p>
            <a:pPr marL="174708" indent="-174708" defTabSz="931774">
              <a:buFont typeface="Arial" panose="020B0604020202020204" pitchFamily="34" charset="0"/>
              <a:buChar char="•"/>
              <a:defRPr/>
            </a:pPr>
            <a:r>
              <a:rPr lang="en-US" dirty="0"/>
              <a:t>Spray Finishing </a:t>
            </a:r>
          </a:p>
          <a:p>
            <a:pPr marL="174708" indent="-174708" defTabSz="931774">
              <a:buFont typeface="Arial" panose="020B0604020202020204" pitchFamily="34" charset="0"/>
              <a:buChar char="•"/>
              <a:defRPr/>
            </a:pPr>
            <a:r>
              <a:rPr lang="en-US" dirty="0"/>
              <a:t>Or Cooking</a:t>
            </a:r>
          </a:p>
          <a:p>
            <a:pPr defTabSz="931774">
              <a:defRPr/>
            </a:pPr>
            <a:endParaRPr lang="en-US" dirty="0"/>
          </a:p>
          <a:p>
            <a:pPr defTabSz="931774">
              <a:defRPr/>
            </a:pPr>
            <a:r>
              <a:rPr lang="en-US" dirty="0"/>
              <a:t>For</a:t>
            </a:r>
            <a:r>
              <a:rPr lang="en-US" baseline="0" dirty="0"/>
              <a:t> this presentation we are going to focus on the four common hazards that will most likely lead to a fire in your business if left unchecked. </a:t>
            </a:r>
          </a:p>
          <a:p>
            <a:pPr defTabSz="931774">
              <a:defRPr/>
            </a:pPr>
            <a:endParaRPr lang="en-US" baseline="0" dirty="0"/>
          </a:p>
          <a:p>
            <a:pPr defTabSz="931774">
              <a:defRPr/>
            </a:pPr>
            <a:r>
              <a:rPr lang="en-US" baseline="0" dirty="0"/>
              <a:t>However, there two types of special hazards that we need to address before we move on as they are quickly become some of the most common causes of fire related losses.</a:t>
            </a:r>
          </a:p>
          <a:p>
            <a:pPr defTabSz="931774">
              <a:defRPr/>
            </a:pPr>
            <a:endParaRPr lang="en-US" baseline="0" dirty="0"/>
          </a:p>
          <a:p>
            <a:r>
              <a:rPr lang="en-US" dirty="0"/>
              <a:t>Greasy or Oily Rags and Lithium-ion battery powered tools/equipment.</a:t>
            </a:r>
          </a:p>
        </p:txBody>
      </p:sp>
      <p:sp>
        <p:nvSpPr>
          <p:cNvPr id="4" name="Slide Number Placeholder 3"/>
          <p:cNvSpPr>
            <a:spLocks noGrp="1"/>
          </p:cNvSpPr>
          <p:nvPr>
            <p:ph type="sldNum" sz="quarter" idx="10"/>
          </p:nvPr>
        </p:nvSpPr>
        <p:spPr/>
        <p:txBody>
          <a:bodyPr/>
          <a:lstStyle/>
          <a:p>
            <a:pPr defTabSz="931774">
              <a:defRPr/>
            </a:pPr>
            <a:fld id="{C3C2E0CE-1DE2-4DE7-ADB5-289349366906}"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33569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a:t>Although the video addresses stain rags; </a:t>
            </a:r>
            <a:r>
              <a:rPr lang="en-US" dirty="0">
                <a:ea typeface="Calibri" panose="020F0502020204030204" pitchFamily="34" charset="0"/>
                <a:cs typeface="Times New Roman" panose="02020603050405020304" pitchFamily="18" charset="0"/>
              </a:rPr>
              <a:t>Oil soaked combustible rags are subject to ignition by other sources such as welding sparks, cutting torch slag, a carelessly dropped match or cigarette.</a:t>
            </a: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Simply said an oily rag can deprives a fire of one of it’s key components (oxygen).</a:t>
            </a: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The bottom of the can is also specially engineered to reduce heat to the floor preventing pyrolysis to the floor.</a:t>
            </a:r>
          </a:p>
        </p:txBody>
      </p:sp>
      <p:sp>
        <p:nvSpPr>
          <p:cNvPr id="4" name="Slide Number Placeholder 3"/>
          <p:cNvSpPr>
            <a:spLocks noGrp="1"/>
          </p:cNvSpPr>
          <p:nvPr>
            <p:ph type="sldNum" sz="quarter" idx="10"/>
          </p:nvPr>
        </p:nvSpPr>
        <p:spPr/>
        <p:txBody>
          <a:bodyPr/>
          <a:lstStyle/>
          <a:p>
            <a:fld id="{C3C2E0CE-1DE2-4DE7-ADB5-289349366906}" type="slidenum">
              <a:rPr lang="en-US" smtClean="0"/>
              <a:t>8</a:t>
            </a:fld>
            <a:endParaRPr lang="en-US"/>
          </a:p>
        </p:txBody>
      </p:sp>
    </p:spTree>
    <p:extLst>
      <p:ext uri="{BB962C8B-B14F-4D97-AF65-F5344CB8AC3E}">
        <p14:creationId xmlns:p14="http://schemas.microsoft.com/office/powerpoint/2010/main" val="242610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Another more recent cause of fires has been lithium ion batteries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Batteries with defects or damage can fail, resulting in fires or even explosions.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Heat released from a failed cell in a lithium ion battery can cause a chain reaction called “thermal runaway”, where heat is produced faster than it can be dispersed.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Thermal runaway can be very difficult to stop once it has started. </a:t>
            </a:r>
            <a:endParaRPr lang="en-US" dirty="0"/>
          </a:p>
        </p:txBody>
      </p:sp>
      <p:sp>
        <p:nvSpPr>
          <p:cNvPr id="4" name="Slide Number Placeholder 3"/>
          <p:cNvSpPr>
            <a:spLocks noGrp="1"/>
          </p:cNvSpPr>
          <p:nvPr>
            <p:ph type="sldNum" sz="quarter" idx="5"/>
          </p:nvPr>
        </p:nvSpPr>
        <p:spPr/>
        <p:txBody>
          <a:bodyPr/>
          <a:lstStyle/>
          <a:p>
            <a:fld id="{C3C2E0CE-1DE2-4DE7-ADB5-289349366906}" type="slidenum">
              <a:rPr lang="en-US" smtClean="0"/>
              <a:t>9</a:t>
            </a:fld>
            <a:endParaRPr lang="en-US"/>
          </a:p>
        </p:txBody>
      </p:sp>
    </p:spTree>
    <p:extLst>
      <p:ext uri="{BB962C8B-B14F-4D97-AF65-F5344CB8AC3E}">
        <p14:creationId xmlns:p14="http://schemas.microsoft.com/office/powerpoint/2010/main" val="2324534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A picture containing text, orange&#10;&#10;Description automatically generated">
            <a:extLst>
              <a:ext uri="{FF2B5EF4-FFF2-40B4-BE49-F238E27FC236}">
                <a16:creationId xmlns:a16="http://schemas.microsoft.com/office/drawing/2014/main" id="{086D0D05-7747-C664-DAA0-C45D1B1BF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109674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2500628"/>
            <a:ext cx="12192004" cy="187563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 name="Rectangle 5"/>
          <p:cNvSpPr/>
          <p:nvPr userDrawn="1"/>
        </p:nvSpPr>
        <p:spPr>
          <a:xfrm rot="5400000">
            <a:off x="5947550" y="-3743816"/>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52118" y="-1278979"/>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userDrawn="1"/>
        </p:nvSpPr>
        <p:spPr>
          <a:xfrm rot="5400000">
            <a:off x="5952117" y="-4036132"/>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Rectangle 9"/>
          <p:cNvSpPr/>
          <p:nvPr userDrawn="1"/>
        </p:nvSpPr>
        <p:spPr>
          <a:xfrm rot="5400000">
            <a:off x="5947550" y="-1571295"/>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089025" y="252413"/>
            <a:ext cx="10082213" cy="1293812"/>
          </a:xfrm>
        </p:spPr>
        <p:txBody>
          <a:bodyPr anchor="ctr" anchorCtr="1">
            <a:normAutofit/>
          </a:bodyPr>
          <a:lstStyle>
            <a:lvl1pPr marL="0" indent="0" algn="ctr">
              <a:buNone/>
              <a:defRPr sz="4000"/>
            </a:lvl1pPr>
          </a:lstStyle>
          <a:p>
            <a:pPr lvl="0"/>
            <a:r>
              <a:rPr lang="en-US" dirty="0"/>
              <a:t>Title</a:t>
            </a:r>
          </a:p>
        </p:txBody>
      </p:sp>
      <p:sp>
        <p:nvSpPr>
          <p:cNvPr id="11" name="Text Placeholder 10"/>
          <p:cNvSpPr>
            <a:spLocks noGrp="1"/>
          </p:cNvSpPr>
          <p:nvPr>
            <p:ph type="body" sz="quarter" idx="11" hasCustomPrompt="1"/>
          </p:nvPr>
        </p:nvSpPr>
        <p:spPr>
          <a:xfrm>
            <a:off x="313899" y="2500313"/>
            <a:ext cx="11620926" cy="1876425"/>
          </a:xfrm>
        </p:spPr>
        <p:txBody>
          <a:bodyPr anchor="ctr" anchorCtr="0">
            <a:normAutofit/>
          </a:bodyPr>
          <a:lstStyle>
            <a:lvl1pPr marL="0" indent="0" algn="ctr">
              <a:buFont typeface="Wingdings" panose="05000000000000000000" pitchFamily="2" charset="2"/>
              <a:buNone/>
              <a:defRPr sz="6000" b="1">
                <a:solidFill>
                  <a:schemeClr val="bg1"/>
                </a:solidFill>
              </a:defRPr>
            </a:lvl1pPr>
          </a:lstStyle>
          <a:p>
            <a:pPr lvl="0"/>
            <a:r>
              <a:rPr lang="en-US" dirty="0"/>
              <a:t>Item 1</a:t>
            </a:r>
          </a:p>
        </p:txBody>
      </p:sp>
      <p:pic>
        <p:nvPicPr>
          <p:cNvPr id="2" name="Picture 1" descr="A picture containing text, orange&#10;&#10;Description automatically generated">
            <a:extLst>
              <a:ext uri="{FF2B5EF4-FFF2-40B4-BE49-F238E27FC236}">
                <a16:creationId xmlns:a16="http://schemas.microsoft.com/office/drawing/2014/main" id="{B97EEFD1-CF09-D54C-B535-6DAAA2E19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270737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userDrawn="1"/>
        </p:nvSpPr>
        <p:spPr>
          <a:xfrm>
            <a:off x="0" y="2500627"/>
            <a:ext cx="12192004" cy="187563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 name="Rectangle 5"/>
          <p:cNvSpPr/>
          <p:nvPr userDrawn="1"/>
        </p:nvSpPr>
        <p:spPr>
          <a:xfrm rot="5400000">
            <a:off x="5947550" y="-3743816"/>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52118" y="-1278979"/>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userDrawn="1"/>
        </p:nvSpPr>
        <p:spPr>
          <a:xfrm rot="5400000">
            <a:off x="5952117" y="-4036132"/>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Rectangle 9"/>
          <p:cNvSpPr/>
          <p:nvPr userDrawn="1"/>
        </p:nvSpPr>
        <p:spPr>
          <a:xfrm rot="5400000">
            <a:off x="5947550" y="-1571295"/>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089025" y="252413"/>
            <a:ext cx="10082213" cy="1293812"/>
          </a:xfrm>
        </p:spPr>
        <p:txBody>
          <a:bodyPr anchor="ctr" anchorCtr="1">
            <a:normAutofit/>
          </a:bodyPr>
          <a:lstStyle>
            <a:lvl1pPr marL="0" indent="0" algn="ctr">
              <a:buNone/>
              <a:defRPr sz="4800"/>
            </a:lvl1pPr>
          </a:lstStyle>
          <a:p>
            <a:pPr lvl="0"/>
            <a:r>
              <a:rPr lang="en-US" dirty="0"/>
              <a:t>Thank you!</a:t>
            </a:r>
          </a:p>
        </p:txBody>
      </p:sp>
      <p:grpSp>
        <p:nvGrpSpPr>
          <p:cNvPr id="12" name="Group 11"/>
          <p:cNvGrpSpPr/>
          <p:nvPr userDrawn="1"/>
        </p:nvGrpSpPr>
        <p:grpSpPr>
          <a:xfrm>
            <a:off x="433575" y="5706788"/>
            <a:ext cx="11324850" cy="733231"/>
            <a:chOff x="194018" y="2676786"/>
            <a:chExt cx="11324850" cy="733231"/>
          </a:xfrm>
        </p:grpSpPr>
        <p:sp>
          <p:nvSpPr>
            <p:cNvPr id="13" name="Rectangle 12"/>
            <p:cNvSpPr/>
            <p:nvPr/>
          </p:nvSpPr>
          <p:spPr>
            <a:xfrm>
              <a:off x="5194268" y="2724083"/>
              <a:ext cx="6324600" cy="638636"/>
            </a:xfrm>
            <a:prstGeom prst="rect">
              <a:avLst/>
            </a:prstGeom>
          </p:spPr>
          <p:txBody>
            <a:bodyPr wrap="square">
              <a:spAutoFit/>
            </a:bodyPr>
            <a:lstStyle/>
            <a:p>
              <a:pPr algn="r"/>
              <a:r>
                <a:rPr lang="en-US" sz="900" b="1" dirty="0">
                  <a:solidFill>
                    <a:schemeClr val="tx1"/>
                  </a:solidFill>
                  <a:latin typeface="Franklin Gothic Medium" panose="020B0603020102020204" pitchFamily="34" charset="0"/>
                </a:rPr>
                <a:t>Federated Mutual Insurance Company • Federated Service Insurance Company*</a:t>
              </a:r>
            </a:p>
            <a:p>
              <a:pPr algn="r"/>
              <a:r>
                <a:rPr lang="en-US" sz="900" b="1" dirty="0">
                  <a:solidFill>
                    <a:schemeClr val="tx1"/>
                  </a:solidFill>
                  <a:latin typeface="Franklin Gothic Medium" panose="020B0603020102020204" pitchFamily="34" charset="0"/>
                </a:rPr>
                <a:t>	Federated Life Insurance Company • Federated Reserve Insurance Company* • Granite Re, Inc.*†</a:t>
              </a:r>
            </a:p>
            <a:p>
              <a:pPr algn="r">
                <a:lnSpc>
                  <a:spcPts val="1000"/>
                </a:lnSpc>
              </a:pPr>
              <a:r>
                <a:rPr lang="en-US" sz="1100" dirty="0">
                  <a:solidFill>
                    <a:schemeClr val="tx1"/>
                  </a:solidFill>
                  <a:latin typeface="Franklin Gothic Medium" panose="020B0603020102020204" pitchFamily="34" charset="0"/>
                </a:rPr>
                <a:t>	</a:t>
              </a:r>
              <a:r>
                <a:rPr lang="en-US" sz="700" i="1" dirty="0">
                  <a:solidFill>
                    <a:schemeClr val="tx1"/>
                  </a:solidFill>
                  <a:latin typeface="Franklin Gothic Medium" panose="020B0603020102020204" pitchFamily="34" charset="0"/>
                </a:rPr>
                <a:t>*Not licensed in all states. †Granite Re, Inc. conducts business in California as Granite Surety Insurance Company.  </a:t>
              </a:r>
              <a:endParaRPr lang="en-US" sz="1100" i="1" dirty="0">
                <a:solidFill>
                  <a:schemeClr val="tx1"/>
                </a:solidFill>
                <a:latin typeface="Franklin Gothic Medium" panose="020B0603020102020204" pitchFamily="34" charset="0"/>
              </a:endParaRPr>
            </a:p>
            <a:p>
              <a:pPr algn="r">
                <a:lnSpc>
                  <a:spcPts val="1100"/>
                </a:lnSpc>
              </a:pPr>
              <a:r>
                <a:rPr lang="en-US" sz="1100" dirty="0">
                  <a:solidFill>
                    <a:schemeClr val="tx1"/>
                  </a:solidFill>
                  <a:latin typeface="Franklin Gothic Medium" panose="020B0603020102020204" pitchFamily="34" charset="0"/>
                </a:rPr>
                <a:t>	</a:t>
              </a:r>
              <a:r>
                <a:rPr lang="en-US" sz="700" dirty="0">
                  <a:solidFill>
                    <a:schemeClr val="tx1"/>
                  </a:solidFill>
                  <a:latin typeface="Franklin Gothic Medium" panose="020B0603020102020204" pitchFamily="34" charset="0"/>
                </a:rPr>
                <a:t>PPT-84  Ed. 3/23  </a:t>
              </a:r>
              <a:r>
                <a:rPr lang="en-US" sz="900" dirty="0">
                  <a:solidFill>
                    <a:schemeClr val="tx1"/>
                  </a:solidFill>
                  <a:latin typeface="Franklin Gothic Medium" panose="020B0603020102020204" pitchFamily="34" charset="0"/>
                </a:rPr>
                <a:t>|  federatedinsurance.com  |</a:t>
              </a:r>
              <a:r>
                <a:rPr lang="en-US" sz="700" dirty="0">
                  <a:solidFill>
                    <a:schemeClr val="tx1"/>
                  </a:solidFill>
                  <a:latin typeface="Franklin Gothic Medium" panose="020B0603020102020204" pitchFamily="34" charset="0"/>
                </a:rPr>
                <a:t>  © 2023 Federated Mutual Insurance Company</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18" y="2676786"/>
              <a:ext cx="2088994" cy="733231"/>
            </a:xfrm>
            <a:prstGeom prst="rect">
              <a:avLst/>
            </a:prstGeom>
          </p:spPr>
        </p:pic>
      </p:grpSp>
      <p:sp>
        <p:nvSpPr>
          <p:cNvPr id="15" name="Rectangle 1"/>
          <p:cNvSpPr>
            <a:spLocks noChangeArrowheads="1"/>
          </p:cNvSpPr>
          <p:nvPr userDrawn="1"/>
        </p:nvSpPr>
        <p:spPr bwMode="auto">
          <a:xfrm>
            <a:off x="861616" y="3024954"/>
            <a:ext cx="10468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SzPct val="110000"/>
              <a:buFont typeface="Wingdings" pitchFamily="2" charset="2"/>
              <a:buChar char="§"/>
              <a:defRPr sz="3200">
                <a:solidFill>
                  <a:schemeClr val="bg1"/>
                </a:solidFill>
                <a:latin typeface="Arial" pitchFamily="34" charset="0"/>
                <a:ea typeface="Geneva" charset="-128"/>
              </a:defRPr>
            </a:lvl1pPr>
            <a:lvl2pPr marL="742950" indent="-285750">
              <a:spcBef>
                <a:spcPct val="20000"/>
              </a:spcBef>
              <a:buClr>
                <a:schemeClr val="bg1"/>
              </a:buClr>
              <a:buSzPct val="110000"/>
              <a:buFont typeface="Wingdings" pitchFamily="2" charset="2"/>
              <a:buChar char="§"/>
              <a:defRPr sz="2800">
                <a:solidFill>
                  <a:schemeClr val="bg1"/>
                </a:solidFill>
                <a:latin typeface="Arial" pitchFamily="34" charset="0"/>
                <a:ea typeface="Geneva" charset="-128"/>
              </a:defRPr>
            </a:lvl2pPr>
            <a:lvl3pPr marL="1143000" indent="-228600">
              <a:spcBef>
                <a:spcPct val="20000"/>
              </a:spcBef>
              <a:buClr>
                <a:schemeClr val="bg1"/>
              </a:buClr>
              <a:buSzPct val="110000"/>
              <a:buFont typeface="Wingdings" pitchFamily="2" charset="2"/>
              <a:buChar char="§"/>
              <a:defRPr sz="2400">
                <a:solidFill>
                  <a:schemeClr val="bg1"/>
                </a:solidFill>
                <a:latin typeface="Arial" pitchFamily="34" charset="0"/>
                <a:ea typeface="Geneva" charset="-128"/>
              </a:defRPr>
            </a:lvl3pPr>
            <a:lvl4pPr marL="1600200" indent="-228600">
              <a:spcBef>
                <a:spcPct val="20000"/>
              </a:spcBef>
              <a:buClr>
                <a:schemeClr val="bg1"/>
              </a:buClr>
              <a:buSzPct val="110000"/>
              <a:buFont typeface="Wingdings" pitchFamily="2" charset="2"/>
              <a:buChar char="§"/>
              <a:defRPr sz="2000">
                <a:solidFill>
                  <a:schemeClr val="bg1"/>
                </a:solidFill>
                <a:latin typeface="Arial" pitchFamily="34" charset="0"/>
                <a:ea typeface="Geneva" charset="-128"/>
              </a:defRPr>
            </a:lvl4pPr>
            <a:lvl5pPr marL="2057400" indent="-228600">
              <a:spcBef>
                <a:spcPct val="20000"/>
              </a:spcBef>
              <a:buClr>
                <a:schemeClr val="bg1"/>
              </a:buClr>
              <a:buSzPct val="110000"/>
              <a:buFont typeface="Wingdings" pitchFamily="2" charset="2"/>
              <a:buChar char="§"/>
              <a:defRPr sz="2000">
                <a:solidFill>
                  <a:schemeClr val="bg1"/>
                </a:solidFill>
                <a:latin typeface="Arial" pitchFamily="34" charset="0"/>
                <a:ea typeface="Geneva" charset="-128"/>
              </a:defRPr>
            </a:lvl5pPr>
            <a:lvl6pPr marL="2514600" indent="-228600" eaLnBrk="0" fontAlgn="base" hangingPunct="0">
              <a:spcBef>
                <a:spcPct val="20000"/>
              </a:spcBef>
              <a:spcAft>
                <a:spcPct val="0"/>
              </a:spcAft>
              <a:buClr>
                <a:schemeClr val="bg1"/>
              </a:buClr>
              <a:buSzPct val="110000"/>
              <a:buFont typeface="Wingdings" pitchFamily="2" charset="2"/>
              <a:buChar char="§"/>
              <a:defRPr sz="2000">
                <a:solidFill>
                  <a:schemeClr val="bg1"/>
                </a:solidFill>
                <a:latin typeface="Arial" pitchFamily="34" charset="0"/>
                <a:ea typeface="Geneva" charset="-128"/>
              </a:defRPr>
            </a:lvl6pPr>
            <a:lvl7pPr marL="2971800" indent="-228600" eaLnBrk="0" fontAlgn="base" hangingPunct="0">
              <a:spcBef>
                <a:spcPct val="20000"/>
              </a:spcBef>
              <a:spcAft>
                <a:spcPct val="0"/>
              </a:spcAft>
              <a:buClr>
                <a:schemeClr val="bg1"/>
              </a:buClr>
              <a:buSzPct val="110000"/>
              <a:buFont typeface="Wingdings" pitchFamily="2" charset="2"/>
              <a:buChar char="§"/>
              <a:defRPr sz="2000">
                <a:solidFill>
                  <a:schemeClr val="bg1"/>
                </a:solidFill>
                <a:latin typeface="Arial" pitchFamily="34" charset="0"/>
                <a:ea typeface="Geneva" charset="-128"/>
              </a:defRPr>
            </a:lvl7pPr>
            <a:lvl8pPr marL="3429000" indent="-228600" eaLnBrk="0" fontAlgn="base" hangingPunct="0">
              <a:spcBef>
                <a:spcPct val="20000"/>
              </a:spcBef>
              <a:spcAft>
                <a:spcPct val="0"/>
              </a:spcAft>
              <a:buClr>
                <a:schemeClr val="bg1"/>
              </a:buClr>
              <a:buSzPct val="110000"/>
              <a:buFont typeface="Wingdings" pitchFamily="2" charset="2"/>
              <a:buChar char="§"/>
              <a:defRPr sz="2000">
                <a:solidFill>
                  <a:schemeClr val="bg1"/>
                </a:solidFill>
                <a:latin typeface="Arial" pitchFamily="34" charset="0"/>
                <a:ea typeface="Geneva" charset="-128"/>
              </a:defRPr>
            </a:lvl8pPr>
            <a:lvl9pPr marL="3886200" indent="-228600" eaLnBrk="0" fontAlgn="base" hangingPunct="0">
              <a:spcBef>
                <a:spcPct val="20000"/>
              </a:spcBef>
              <a:spcAft>
                <a:spcPct val="0"/>
              </a:spcAft>
              <a:buClr>
                <a:schemeClr val="bg1"/>
              </a:buClr>
              <a:buSzPct val="110000"/>
              <a:buFont typeface="Wingdings" pitchFamily="2" charset="2"/>
              <a:buChar char="§"/>
              <a:defRPr sz="2000">
                <a:solidFill>
                  <a:schemeClr val="bg1"/>
                </a:solidFill>
                <a:latin typeface="Arial" pitchFamily="34" charset="0"/>
                <a:ea typeface="Geneva" charset="-128"/>
              </a:defRPr>
            </a:lvl9pPr>
          </a:lstStyle>
          <a:p>
            <a:pPr algn="ctr">
              <a:buClrTx/>
              <a:buFont typeface="Wingdings" pitchFamily="2" charset="2"/>
              <a:buNone/>
            </a:pPr>
            <a:r>
              <a:rPr lang="en-US" altLang="en-US" sz="1200" dirty="0">
                <a:solidFill>
                  <a:schemeClr val="bg1"/>
                </a:solidFill>
                <a:latin typeface="Franklin Gothic Medium" panose="020B0603020102020204" pitchFamily="34" charset="0"/>
              </a:rPr>
              <a:t>This presentation is for general information and risk prevention only and should not be considered legal or other expert advice. The recommendations described may reduce, but are not guaranteed to eliminate, any or all risk of loss. The illustrations herein are for the purposes of discussion only and should not be considered an offer of insurance or coverage advice.  The information herein may be subject to federal or state rules and regulations and is not a substitute for any federal or state legal standards. Qualified counsel should be sought with questions specific to your circumstances</a:t>
            </a:r>
            <a:r>
              <a:rPr lang="en-US" altLang="en-US" sz="1200" i="1" dirty="0">
                <a:solidFill>
                  <a:schemeClr val="bg1"/>
                </a:solidFill>
                <a:latin typeface="Franklin Gothic Medium" pitchFamily="34" charset="0"/>
              </a:rPr>
              <a:t>.</a:t>
            </a:r>
          </a:p>
        </p:txBody>
      </p:sp>
    </p:spTree>
    <p:extLst>
      <p:ext uri="{BB962C8B-B14F-4D97-AF65-F5344CB8AC3E}">
        <p14:creationId xmlns:p14="http://schemas.microsoft.com/office/powerpoint/2010/main" val="188611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picture containing text, orange&#10;&#10;Description automatically generated">
            <a:extLst>
              <a:ext uri="{FF2B5EF4-FFF2-40B4-BE49-F238E27FC236}">
                <a16:creationId xmlns:a16="http://schemas.microsoft.com/office/drawing/2014/main" id="{086D0D05-7747-C664-DAA0-C45D1B1BF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10916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574591" y="2975386"/>
            <a:ext cx="9832975" cy="1120775"/>
          </a:xfrm>
        </p:spPr>
        <p:txBody>
          <a:bodyPr>
            <a:normAutofit/>
          </a:bodyPr>
          <a:lstStyle>
            <a:lvl1pPr marL="0" indent="0">
              <a:buNone/>
              <a:defRPr sz="5400" b="1">
                <a:solidFill>
                  <a:schemeClr val="bg1"/>
                </a:solidFill>
              </a:defRPr>
            </a:lvl1pPr>
          </a:lstStyle>
          <a:p>
            <a:pPr lvl="0"/>
            <a:r>
              <a:rPr lang="en-US" dirty="0"/>
              <a:t>TITLE</a:t>
            </a:r>
          </a:p>
        </p:txBody>
      </p:sp>
      <p:sp>
        <p:nvSpPr>
          <p:cNvPr id="14" name="Text Placeholder 13"/>
          <p:cNvSpPr>
            <a:spLocks noGrp="1"/>
          </p:cNvSpPr>
          <p:nvPr>
            <p:ph type="body" sz="quarter" idx="11" hasCustomPrompt="1"/>
          </p:nvPr>
        </p:nvSpPr>
        <p:spPr>
          <a:xfrm>
            <a:off x="574591" y="4227820"/>
            <a:ext cx="5216525" cy="677862"/>
          </a:xfrm>
        </p:spPr>
        <p:txBody>
          <a:bodyPr/>
          <a:lstStyle>
            <a:lvl1pPr marL="0" indent="0">
              <a:buNone/>
              <a:defRPr>
                <a:solidFill>
                  <a:schemeClr val="bg1"/>
                </a:solidFill>
              </a:defRPr>
            </a:lvl1pPr>
          </a:lstStyle>
          <a:p>
            <a:pPr lvl="0"/>
            <a:r>
              <a:rPr lang="en-US" dirty="0"/>
              <a:t>Presenter</a:t>
            </a:r>
          </a:p>
        </p:txBody>
      </p:sp>
      <p:pic>
        <p:nvPicPr>
          <p:cNvPr id="6" name="Picture 5">
            <a:extLst>
              <a:ext uri="{FF2B5EF4-FFF2-40B4-BE49-F238E27FC236}">
                <a16:creationId xmlns:a16="http://schemas.microsoft.com/office/drawing/2014/main" id="{13536903-B0E5-D256-369A-885D863D7D74}"/>
              </a:ext>
            </a:extLst>
          </p:cNvPr>
          <p:cNvPicPr>
            <a:picLocks noChangeAspect="1"/>
          </p:cNvPicPr>
          <p:nvPr userDrawn="1"/>
        </p:nvPicPr>
        <p:blipFill rotWithShape="1">
          <a:blip r:embed="rId2"/>
          <a:srcRect t="1514" b="1876"/>
          <a:stretch/>
        </p:blipFill>
        <p:spPr>
          <a:xfrm>
            <a:off x="0" y="0"/>
            <a:ext cx="12192000" cy="1828800"/>
          </a:xfrm>
          <a:prstGeom prst="rect">
            <a:avLst/>
          </a:prstGeom>
        </p:spPr>
      </p:pic>
    </p:spTree>
    <p:extLst>
      <p:ext uri="{BB962C8B-B14F-4D97-AF65-F5344CB8AC3E}">
        <p14:creationId xmlns:p14="http://schemas.microsoft.com/office/powerpoint/2010/main" val="226679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Topic-Content">
    <p:spTree>
      <p:nvGrpSpPr>
        <p:cNvPr id="1" name=""/>
        <p:cNvGrpSpPr/>
        <p:nvPr/>
      </p:nvGrpSpPr>
      <p:grpSpPr>
        <a:xfrm>
          <a:off x="0" y="0"/>
          <a:ext cx="0" cy="0"/>
          <a:chOff x="0" y="0"/>
          <a:chExt cx="0" cy="0"/>
        </a:xfrm>
      </p:grpSpPr>
      <p:sp>
        <p:nvSpPr>
          <p:cNvPr id="8" name="Rectangle 7"/>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5" name="Text Placeholder 14"/>
          <p:cNvSpPr>
            <a:spLocks noGrp="1"/>
          </p:cNvSpPr>
          <p:nvPr>
            <p:ph type="body" sz="quarter" idx="10" hasCustomPrompt="1"/>
          </p:nvPr>
        </p:nvSpPr>
        <p:spPr>
          <a:xfrm>
            <a:off x="1" y="1428750"/>
            <a:ext cx="12192000" cy="1164814"/>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tileRect/>
          </a:gradFill>
        </p:spPr>
        <p:txBody>
          <a:bodyPr>
            <a:normAutofit/>
          </a:bodyPr>
          <a:lstStyle>
            <a:lvl1pPr marL="0" indent="0" algn="ctr">
              <a:buNone/>
              <a:defRPr sz="6000" b="1"/>
            </a:lvl1pPr>
          </a:lstStyle>
          <a:p>
            <a:pPr lvl="0"/>
            <a:r>
              <a:rPr lang="en-US" dirty="0"/>
              <a:t>Topic</a:t>
            </a:r>
          </a:p>
        </p:txBody>
      </p:sp>
      <p:sp>
        <p:nvSpPr>
          <p:cNvPr id="17" name="Content Placeholder 16"/>
          <p:cNvSpPr>
            <a:spLocks noGrp="1"/>
          </p:cNvSpPr>
          <p:nvPr>
            <p:ph sz="quarter" idx="11" hasCustomPrompt="1"/>
          </p:nvPr>
        </p:nvSpPr>
        <p:spPr>
          <a:xfrm>
            <a:off x="452438" y="2881313"/>
            <a:ext cx="11366500" cy="3617912"/>
          </a:xfrm>
        </p:spPr>
        <p:txBody>
          <a:bodyPr/>
          <a:lstStyle>
            <a:lvl1pPr marL="228600" indent="-228600">
              <a:buFont typeface="Wingdings" panose="05000000000000000000" pitchFamily="2" charset="2"/>
              <a:buChar char="§"/>
              <a:defRPr sz="4000">
                <a:solidFill>
                  <a:schemeClr val="bg1"/>
                </a:solidFill>
              </a:defRPr>
            </a:lvl1pPr>
            <a:lvl2pPr marL="685800" indent="-228600">
              <a:buFont typeface="Wingdings" panose="05000000000000000000" pitchFamily="2" charset="2"/>
              <a:buChar char="§"/>
              <a:defRPr sz="3200">
                <a:solidFill>
                  <a:schemeClr val="bg1"/>
                </a:solidFill>
              </a:defRPr>
            </a:lvl2pPr>
            <a:lvl3pPr marL="1143000" indent="-228600">
              <a:buFont typeface="Wingdings" panose="05000000000000000000" pitchFamily="2" charset="2"/>
              <a:buChar char="§"/>
              <a:defRPr sz="2400">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2" hasCustomPrompt="1"/>
          </p:nvPr>
        </p:nvSpPr>
        <p:spPr>
          <a:xfrm>
            <a:off x="1092200" y="0"/>
            <a:ext cx="9990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3" name="Picture 2" descr="Logo&#10;&#10;Description automatically generated with medium confidence">
            <a:extLst>
              <a:ext uri="{FF2B5EF4-FFF2-40B4-BE49-F238E27FC236}">
                <a16:creationId xmlns:a16="http://schemas.microsoft.com/office/drawing/2014/main" id="{13615B26-23DA-B0E3-F4BA-4F6AFC950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1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rot="5400000">
            <a:off x="5671179" y="-5834432"/>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rot="5400000">
            <a:off x="5947560" y="-5261166"/>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rot="5400000">
            <a:off x="5952129" y="-4968850"/>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0" name="Content Placeholder 19"/>
          <p:cNvSpPr>
            <a:spLocks noGrp="1"/>
          </p:cNvSpPr>
          <p:nvPr>
            <p:ph sz="quarter" idx="10" hasCustomPrompt="1"/>
          </p:nvPr>
        </p:nvSpPr>
        <p:spPr>
          <a:xfrm>
            <a:off x="324465" y="2659800"/>
            <a:ext cx="5525729" cy="3878652"/>
          </a:xfrm>
        </p:spPr>
        <p:txBody>
          <a:bodyPr/>
          <a:lstStyle>
            <a:lvl1pPr marL="228600" indent="-228600">
              <a:buFont typeface="Wingdings" panose="05000000000000000000" pitchFamily="2" charset="2"/>
              <a:buChar cha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Wingdings" panose="05000000000000000000" pitchFamily="2" charset="2"/>
              <a:buChar char="§"/>
              <a:defRPr>
                <a:solidFill>
                  <a:schemeClr val="bg1"/>
                </a:solidFill>
              </a:defRPr>
            </a:lvl3pPr>
          </a:lstStyle>
          <a:p>
            <a:pPr lvl="0"/>
            <a:r>
              <a:rPr lang="en-US" dirty="0"/>
              <a:t>Item 1</a:t>
            </a:r>
          </a:p>
          <a:p>
            <a:pPr lvl="1"/>
            <a:r>
              <a:rPr lang="en-US" dirty="0"/>
              <a:t>Second level</a:t>
            </a:r>
          </a:p>
          <a:p>
            <a:pPr lvl="2"/>
            <a:r>
              <a:rPr lang="en-US" dirty="0"/>
              <a:t>Third level</a:t>
            </a:r>
          </a:p>
        </p:txBody>
      </p:sp>
      <p:sp>
        <p:nvSpPr>
          <p:cNvPr id="22" name="Content Placeholder 19"/>
          <p:cNvSpPr>
            <a:spLocks noGrp="1"/>
          </p:cNvSpPr>
          <p:nvPr>
            <p:ph sz="quarter" idx="11" hasCustomPrompt="1"/>
          </p:nvPr>
        </p:nvSpPr>
        <p:spPr>
          <a:xfrm>
            <a:off x="6376218" y="2573767"/>
            <a:ext cx="5525729" cy="3964685"/>
          </a:xfrm>
        </p:spPr>
        <p:txBody>
          <a:bodyPr/>
          <a:lstStyle>
            <a:lvl1pPr marL="228600" indent="-228600">
              <a:buFont typeface="Wingdings" panose="05000000000000000000" pitchFamily="2" charset="2"/>
              <a:buChar cha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Wingdings" panose="05000000000000000000" pitchFamily="2" charset="2"/>
              <a:buChar char="§"/>
              <a:defRPr>
                <a:solidFill>
                  <a:schemeClr val="bg1"/>
                </a:solidFill>
              </a:defRPr>
            </a:lvl3pPr>
          </a:lstStyle>
          <a:p>
            <a:pPr lvl="0"/>
            <a:r>
              <a:rPr lang="en-US" dirty="0"/>
              <a:t>Item 1</a:t>
            </a:r>
          </a:p>
          <a:p>
            <a:pPr lvl="1"/>
            <a:r>
              <a:rPr lang="en-US" dirty="0"/>
              <a:t>Second level</a:t>
            </a:r>
          </a:p>
          <a:p>
            <a:pPr lvl="2"/>
            <a:r>
              <a:rPr lang="en-US" dirty="0"/>
              <a:t>Third level</a:t>
            </a:r>
          </a:p>
        </p:txBody>
      </p:sp>
      <p:sp>
        <p:nvSpPr>
          <p:cNvPr id="24" name="Text Placeholder 23"/>
          <p:cNvSpPr>
            <a:spLocks noGrp="1"/>
          </p:cNvSpPr>
          <p:nvPr>
            <p:ph type="body" sz="quarter" idx="12" hasCustomPrompt="1"/>
          </p:nvPr>
        </p:nvSpPr>
        <p:spPr>
          <a:xfrm>
            <a:off x="0" y="1271024"/>
            <a:ext cx="6086160" cy="101499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p:spPr>
        <p:txBody>
          <a:bodyPr anchor="ctr" anchorCtr="0">
            <a:noAutofit/>
          </a:bodyPr>
          <a:lstStyle>
            <a:lvl1pPr marL="0" indent="0" algn="ctr">
              <a:buNone/>
              <a:defRPr sz="6000" b="1"/>
            </a:lvl1pPr>
          </a:lstStyle>
          <a:p>
            <a:pPr lvl="0"/>
            <a:r>
              <a:rPr lang="en-US" dirty="0"/>
              <a:t>Topic 1</a:t>
            </a:r>
          </a:p>
        </p:txBody>
      </p:sp>
      <p:sp>
        <p:nvSpPr>
          <p:cNvPr id="25" name="Text Placeholder 23"/>
          <p:cNvSpPr>
            <a:spLocks noGrp="1"/>
          </p:cNvSpPr>
          <p:nvPr>
            <p:ph type="body" sz="quarter" idx="13" hasCustomPrompt="1"/>
          </p:nvPr>
        </p:nvSpPr>
        <p:spPr>
          <a:xfrm>
            <a:off x="6086160" y="1271023"/>
            <a:ext cx="6105840" cy="101499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p:spPr>
        <p:txBody>
          <a:bodyPr anchor="ctr" anchorCtr="0">
            <a:noAutofit/>
          </a:bodyPr>
          <a:lstStyle>
            <a:lvl1pPr marL="0" indent="0" algn="ctr">
              <a:buNone/>
              <a:defRPr sz="6000" b="1"/>
            </a:lvl1pPr>
          </a:lstStyle>
          <a:p>
            <a:pPr lvl="0"/>
            <a:r>
              <a:rPr lang="en-US" dirty="0"/>
              <a:t>Topic 2</a:t>
            </a:r>
          </a:p>
        </p:txBody>
      </p:sp>
      <p:sp>
        <p:nvSpPr>
          <p:cNvPr id="27" name="Text Placeholder 26"/>
          <p:cNvSpPr>
            <a:spLocks noGrp="1"/>
          </p:cNvSpPr>
          <p:nvPr>
            <p:ph type="body" sz="quarter" idx="14" hasCustomPrompt="1"/>
          </p:nvPr>
        </p:nvSpPr>
        <p:spPr>
          <a:xfrm>
            <a:off x="3127375" y="-163259"/>
            <a:ext cx="6154738" cy="849649"/>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Logo&#10;&#10;Description automatically generated with medium confidence">
            <a:extLst>
              <a:ext uri="{FF2B5EF4-FFF2-40B4-BE49-F238E27FC236}">
                <a16:creationId xmlns:a16="http://schemas.microsoft.com/office/drawing/2014/main" id="{61FB6EB8-4BC8-105D-73C3-702B14B85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014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Design">
    <p:spTree>
      <p:nvGrpSpPr>
        <p:cNvPr id="1" name=""/>
        <p:cNvGrpSpPr/>
        <p:nvPr/>
      </p:nvGrpSpPr>
      <p:grpSpPr>
        <a:xfrm>
          <a:off x="0" y="0"/>
          <a:ext cx="0" cy="0"/>
          <a:chOff x="0" y="0"/>
          <a:chExt cx="0" cy="0"/>
        </a:xfrm>
      </p:grpSpPr>
      <p:sp>
        <p:nvSpPr>
          <p:cNvPr id="7" name="Rectangle 6"/>
          <p:cNvSpPr/>
          <p:nvPr userDrawn="1"/>
        </p:nvSpPr>
        <p:spPr>
          <a:xfrm>
            <a:off x="0" y="0"/>
            <a:ext cx="33250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32509" y="0"/>
            <a:ext cx="347715"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52914" y="0"/>
            <a:ext cx="28500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3" name="Picture 2" descr="A picture containing text, orange&#10;&#10;Description automatically generated">
            <a:extLst>
              <a:ext uri="{FF2B5EF4-FFF2-40B4-BE49-F238E27FC236}">
                <a16:creationId xmlns:a16="http://schemas.microsoft.com/office/drawing/2014/main" id="{57639848-FD56-47CF-0D5F-446A424F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29517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p:cNvSpPr/>
          <p:nvPr userDrawn="1"/>
        </p:nvSpPr>
        <p:spPr>
          <a:xfrm>
            <a:off x="0" y="0"/>
            <a:ext cx="6175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7517" y="0"/>
            <a:ext cx="61751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35034" y="0"/>
            <a:ext cx="28500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Content Placeholder 11"/>
          <p:cNvSpPr>
            <a:spLocks noGrp="1"/>
          </p:cNvSpPr>
          <p:nvPr>
            <p:ph sz="quarter" idx="10" hasCustomPrompt="1"/>
          </p:nvPr>
        </p:nvSpPr>
        <p:spPr>
          <a:xfrm>
            <a:off x="1852551" y="1344594"/>
            <a:ext cx="9945021" cy="5047735"/>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0" y="114300"/>
            <a:ext cx="12191999" cy="981075"/>
          </a:xfrm>
        </p:spPr>
        <p:txBody>
          <a:bodyPr/>
          <a:lstStyle>
            <a:lvl3pPr marL="914400" indent="0" algn="ctr">
              <a:buNone/>
              <a:defRPr sz="4000"/>
            </a:lvl3pPr>
            <a:lvl4pPr marL="1371600" indent="0" algn="ctr">
              <a:buNone/>
              <a:defRPr/>
            </a:lvl4pPr>
          </a:lstStyle>
          <a:p>
            <a:pPr lvl="2"/>
            <a:r>
              <a:rPr lang="en-US" dirty="0"/>
              <a:t>Title</a:t>
            </a:r>
          </a:p>
        </p:txBody>
      </p:sp>
      <p:pic>
        <p:nvPicPr>
          <p:cNvPr id="2" name="Picture 1" descr="A picture containing text, orange&#10;&#10;Description automatically generated">
            <a:extLst>
              <a:ext uri="{FF2B5EF4-FFF2-40B4-BE49-F238E27FC236}">
                <a16:creationId xmlns:a16="http://schemas.microsoft.com/office/drawing/2014/main" id="{AE841439-BC74-F442-889C-7B6993DBF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66487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ecial">
    <p:spTree>
      <p:nvGrpSpPr>
        <p:cNvPr id="1" name=""/>
        <p:cNvGrpSpPr/>
        <p:nvPr/>
      </p:nvGrpSpPr>
      <p:grpSpPr>
        <a:xfrm>
          <a:off x="0" y="0"/>
          <a:ext cx="0" cy="0"/>
          <a:chOff x="0" y="0"/>
          <a:chExt cx="0" cy="0"/>
        </a:xfrm>
      </p:grpSpPr>
      <p:sp>
        <p:nvSpPr>
          <p:cNvPr id="8" name="Rectangle 7"/>
          <p:cNvSpPr/>
          <p:nvPr userDrawn="1"/>
        </p:nvSpPr>
        <p:spPr>
          <a:xfrm>
            <a:off x="368135" y="0"/>
            <a:ext cx="3137472"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1710" y="0"/>
            <a:ext cx="186425"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8043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 name="Content Placeholder 2"/>
          <p:cNvSpPr>
            <a:spLocks noGrp="1"/>
          </p:cNvSpPr>
          <p:nvPr>
            <p:ph sz="quarter" idx="12" hasCustomPrompt="1"/>
          </p:nvPr>
        </p:nvSpPr>
        <p:spPr>
          <a:xfrm>
            <a:off x="3711575" y="296863"/>
            <a:ext cx="8266113" cy="6110287"/>
          </a:xfrm>
        </p:spPr>
        <p:txBody>
          <a:bodyPr/>
          <a:lstStyle>
            <a:lvl1pPr>
              <a:defRPr/>
            </a:lvl1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511175" y="463550"/>
            <a:ext cx="2851150" cy="5943600"/>
          </a:xfrm>
        </p:spPr>
        <p:txBody>
          <a:bodyPr vert="vert270" anchor="ctr" anchorCtr="0">
            <a:normAutofit/>
          </a:bodyPr>
          <a:lstStyle>
            <a:lvl1pPr marL="0" indent="0" algn="ctr">
              <a:buNone/>
              <a:defRPr sz="3200">
                <a:solidFill>
                  <a:schemeClr val="bg1"/>
                </a:solidFill>
              </a:defRPr>
            </a:lvl1pPr>
          </a:lstStyle>
          <a:p>
            <a:pPr lvl="0"/>
            <a:r>
              <a:rPr lang="en-US" dirty="0"/>
              <a:t>Text</a:t>
            </a:r>
          </a:p>
        </p:txBody>
      </p:sp>
      <p:pic>
        <p:nvPicPr>
          <p:cNvPr id="2" name="Picture 1" descr="A picture containing text, orange&#10;&#10;Description automatically generated">
            <a:extLst>
              <a:ext uri="{FF2B5EF4-FFF2-40B4-BE49-F238E27FC236}">
                <a16:creationId xmlns:a16="http://schemas.microsoft.com/office/drawing/2014/main" id="{714C1CCA-A69B-E3EB-01D7-9F643378F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237315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Rectangle 5"/>
          <p:cNvSpPr/>
          <p:nvPr userDrawn="1"/>
        </p:nvSpPr>
        <p:spPr>
          <a:xfrm rot="5400000">
            <a:off x="5671174" y="-5677115"/>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Content Placeholder 11"/>
          <p:cNvSpPr>
            <a:spLocks noGrp="1"/>
          </p:cNvSpPr>
          <p:nvPr>
            <p:ph sz="quarter" idx="10" hasCustomPrompt="1"/>
          </p:nvPr>
        </p:nvSpPr>
        <p:spPr>
          <a:xfrm>
            <a:off x="538111" y="1588747"/>
            <a:ext cx="11179277" cy="4692992"/>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1" hasCustomPrompt="1"/>
          </p:nvPr>
        </p:nvSpPr>
        <p:spPr>
          <a:xfrm>
            <a:off x="587375" y="0"/>
            <a:ext cx="11006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A picture containing text, orange&#10;&#10;Description automatically generated">
            <a:extLst>
              <a:ext uri="{FF2B5EF4-FFF2-40B4-BE49-F238E27FC236}">
                <a16:creationId xmlns:a16="http://schemas.microsoft.com/office/drawing/2014/main" id="{D675586D-CE77-0612-D125-A758B580D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348353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p:bg>
      <p:bgPr>
        <a:solidFill>
          <a:schemeClr val="accent1">
            <a:lumMod val="50000"/>
          </a:schemeClr>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574591" y="2975386"/>
            <a:ext cx="9832975" cy="1120775"/>
          </a:xfrm>
        </p:spPr>
        <p:txBody>
          <a:bodyPr>
            <a:normAutofit/>
          </a:bodyPr>
          <a:lstStyle>
            <a:lvl1pPr marL="0" indent="0">
              <a:buNone/>
              <a:defRPr sz="5400" b="1">
                <a:solidFill>
                  <a:schemeClr val="bg1"/>
                </a:solidFill>
              </a:defRPr>
            </a:lvl1pPr>
          </a:lstStyle>
          <a:p>
            <a:pPr lvl="0"/>
            <a:r>
              <a:rPr lang="en-US" dirty="0"/>
              <a:t>TITLE</a:t>
            </a:r>
          </a:p>
        </p:txBody>
      </p:sp>
      <p:sp>
        <p:nvSpPr>
          <p:cNvPr id="14" name="Text Placeholder 13"/>
          <p:cNvSpPr>
            <a:spLocks noGrp="1"/>
          </p:cNvSpPr>
          <p:nvPr>
            <p:ph type="body" sz="quarter" idx="11" hasCustomPrompt="1"/>
          </p:nvPr>
        </p:nvSpPr>
        <p:spPr>
          <a:xfrm>
            <a:off x="574591" y="4227820"/>
            <a:ext cx="5216525" cy="677862"/>
          </a:xfrm>
        </p:spPr>
        <p:txBody>
          <a:bodyPr/>
          <a:lstStyle>
            <a:lvl1pPr marL="0" indent="0">
              <a:buNone/>
              <a:defRPr>
                <a:solidFill>
                  <a:schemeClr val="bg1"/>
                </a:solidFill>
              </a:defRPr>
            </a:lvl1pPr>
          </a:lstStyle>
          <a:p>
            <a:pPr lvl="0"/>
            <a:r>
              <a:rPr lang="en-US" dirty="0"/>
              <a:t>Presenter</a:t>
            </a:r>
          </a:p>
        </p:txBody>
      </p:sp>
      <p:pic>
        <p:nvPicPr>
          <p:cNvPr id="6" name="Picture 5">
            <a:extLst>
              <a:ext uri="{FF2B5EF4-FFF2-40B4-BE49-F238E27FC236}">
                <a16:creationId xmlns:a16="http://schemas.microsoft.com/office/drawing/2014/main" id="{13536903-B0E5-D256-369A-885D863D7D74}"/>
              </a:ext>
            </a:extLst>
          </p:cNvPr>
          <p:cNvPicPr>
            <a:picLocks noChangeAspect="1"/>
          </p:cNvPicPr>
          <p:nvPr userDrawn="1"/>
        </p:nvPicPr>
        <p:blipFill rotWithShape="1">
          <a:blip r:embed="rId2"/>
          <a:srcRect t="1514" b="1876"/>
          <a:stretch/>
        </p:blipFill>
        <p:spPr>
          <a:xfrm>
            <a:off x="0" y="0"/>
            <a:ext cx="12192000" cy="1828800"/>
          </a:xfrm>
          <a:prstGeom prst="rect">
            <a:avLst/>
          </a:prstGeom>
        </p:spPr>
      </p:pic>
    </p:spTree>
    <p:extLst>
      <p:ext uri="{BB962C8B-B14F-4D97-AF65-F5344CB8AC3E}">
        <p14:creationId xmlns:p14="http://schemas.microsoft.com/office/powerpoint/2010/main" val="883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6" name="Rectangle 5"/>
          <p:cNvSpPr/>
          <p:nvPr userDrawn="1"/>
        </p:nvSpPr>
        <p:spPr>
          <a:xfrm rot="5400000">
            <a:off x="5671174" y="-5677115"/>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Content Placeholder 11"/>
          <p:cNvSpPr>
            <a:spLocks noGrp="1"/>
          </p:cNvSpPr>
          <p:nvPr>
            <p:ph sz="quarter" idx="10" hasCustomPrompt="1"/>
          </p:nvPr>
        </p:nvSpPr>
        <p:spPr>
          <a:xfrm>
            <a:off x="1371600" y="1725225"/>
            <a:ext cx="9772649" cy="4532700"/>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1" hasCustomPrompt="1"/>
          </p:nvPr>
        </p:nvSpPr>
        <p:spPr>
          <a:xfrm>
            <a:off x="587375" y="0"/>
            <a:ext cx="11006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Logo&#10;&#10;Description automatically generated with medium confidence">
            <a:extLst>
              <a:ext uri="{FF2B5EF4-FFF2-40B4-BE49-F238E27FC236}">
                <a16:creationId xmlns:a16="http://schemas.microsoft.com/office/drawing/2014/main" id="{BB50C4A9-3645-90D8-7EFC-897A4E987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0524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2500628"/>
            <a:ext cx="12192004" cy="187563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 name="Rectangle 5"/>
          <p:cNvSpPr/>
          <p:nvPr userDrawn="1"/>
        </p:nvSpPr>
        <p:spPr>
          <a:xfrm rot="5400000">
            <a:off x="5947550" y="-3743816"/>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52118" y="-1278979"/>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Rectangle 8"/>
          <p:cNvSpPr/>
          <p:nvPr userDrawn="1"/>
        </p:nvSpPr>
        <p:spPr>
          <a:xfrm rot="5400000">
            <a:off x="5952117" y="-4036132"/>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Rectangle 9"/>
          <p:cNvSpPr/>
          <p:nvPr userDrawn="1"/>
        </p:nvSpPr>
        <p:spPr>
          <a:xfrm rot="5400000">
            <a:off x="5947550" y="-1571295"/>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089025" y="252413"/>
            <a:ext cx="10082213" cy="1293812"/>
          </a:xfrm>
        </p:spPr>
        <p:txBody>
          <a:bodyPr anchor="ctr" anchorCtr="1">
            <a:normAutofit/>
          </a:bodyPr>
          <a:lstStyle>
            <a:lvl1pPr marL="0" indent="0" algn="ctr">
              <a:buNone/>
              <a:defRPr sz="4000"/>
            </a:lvl1pPr>
          </a:lstStyle>
          <a:p>
            <a:pPr lvl="0"/>
            <a:r>
              <a:rPr lang="en-US" dirty="0"/>
              <a:t>Title</a:t>
            </a:r>
          </a:p>
        </p:txBody>
      </p:sp>
      <p:sp>
        <p:nvSpPr>
          <p:cNvPr id="11" name="Text Placeholder 10"/>
          <p:cNvSpPr>
            <a:spLocks noGrp="1"/>
          </p:cNvSpPr>
          <p:nvPr>
            <p:ph type="body" sz="quarter" idx="11" hasCustomPrompt="1"/>
          </p:nvPr>
        </p:nvSpPr>
        <p:spPr>
          <a:xfrm>
            <a:off x="313899" y="2500313"/>
            <a:ext cx="11620926" cy="1876425"/>
          </a:xfrm>
        </p:spPr>
        <p:txBody>
          <a:bodyPr anchor="ctr" anchorCtr="0">
            <a:normAutofit/>
          </a:bodyPr>
          <a:lstStyle>
            <a:lvl1pPr marL="0" indent="0" algn="ctr">
              <a:buFont typeface="Wingdings" panose="05000000000000000000" pitchFamily="2" charset="2"/>
              <a:buNone/>
              <a:defRPr sz="6000" b="1">
                <a:solidFill>
                  <a:schemeClr val="bg1"/>
                </a:solidFill>
              </a:defRPr>
            </a:lvl1pPr>
          </a:lstStyle>
          <a:p>
            <a:pPr lvl="0"/>
            <a:r>
              <a:rPr lang="en-US" dirty="0"/>
              <a:t>Item 1</a:t>
            </a:r>
          </a:p>
        </p:txBody>
      </p:sp>
      <p:pic>
        <p:nvPicPr>
          <p:cNvPr id="2" name="Picture 1" descr="A picture containing text, orange&#10;&#10;Description automatically generated">
            <a:extLst>
              <a:ext uri="{FF2B5EF4-FFF2-40B4-BE49-F238E27FC236}">
                <a16:creationId xmlns:a16="http://schemas.microsoft.com/office/drawing/2014/main" id="{B97EEFD1-CF09-D54C-B535-6DAAA2E19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36834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Topic-Content">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5" name="Text Placeholder 14"/>
          <p:cNvSpPr>
            <a:spLocks noGrp="1"/>
          </p:cNvSpPr>
          <p:nvPr>
            <p:ph type="body" sz="quarter" idx="10" hasCustomPrompt="1"/>
          </p:nvPr>
        </p:nvSpPr>
        <p:spPr>
          <a:xfrm>
            <a:off x="1" y="1428750"/>
            <a:ext cx="12192000" cy="1164814"/>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tileRect/>
          </a:gradFill>
        </p:spPr>
        <p:txBody>
          <a:bodyPr>
            <a:normAutofit/>
          </a:bodyPr>
          <a:lstStyle>
            <a:lvl1pPr marL="0" indent="0" algn="ctr">
              <a:buNone/>
              <a:defRPr sz="6000" b="1"/>
            </a:lvl1pPr>
          </a:lstStyle>
          <a:p>
            <a:pPr lvl="0"/>
            <a:r>
              <a:rPr lang="en-US" dirty="0"/>
              <a:t>Topic</a:t>
            </a:r>
          </a:p>
        </p:txBody>
      </p:sp>
      <p:sp>
        <p:nvSpPr>
          <p:cNvPr id="17" name="Content Placeholder 16"/>
          <p:cNvSpPr>
            <a:spLocks noGrp="1"/>
          </p:cNvSpPr>
          <p:nvPr>
            <p:ph sz="quarter" idx="11" hasCustomPrompt="1"/>
          </p:nvPr>
        </p:nvSpPr>
        <p:spPr>
          <a:xfrm>
            <a:off x="452438" y="2881313"/>
            <a:ext cx="11366500" cy="3617912"/>
          </a:xfrm>
        </p:spPr>
        <p:txBody>
          <a:bodyPr/>
          <a:lstStyle>
            <a:lvl1pPr marL="228600" indent="-228600">
              <a:buFont typeface="Wingdings" panose="05000000000000000000" pitchFamily="2" charset="2"/>
              <a:buChar char="§"/>
              <a:defRPr sz="4000">
                <a:solidFill>
                  <a:schemeClr val="bg1"/>
                </a:solidFill>
              </a:defRPr>
            </a:lvl1pPr>
            <a:lvl2pPr marL="685800" indent="-228600">
              <a:buFont typeface="Wingdings" panose="05000000000000000000" pitchFamily="2" charset="2"/>
              <a:buChar char="§"/>
              <a:defRPr sz="3200">
                <a:solidFill>
                  <a:schemeClr val="bg1"/>
                </a:solidFill>
              </a:defRPr>
            </a:lvl2pPr>
            <a:lvl3pPr marL="1143000" indent="-228600">
              <a:buFont typeface="Wingdings" panose="05000000000000000000" pitchFamily="2" charset="2"/>
              <a:buChar char="§"/>
              <a:defRPr sz="2400">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2" hasCustomPrompt="1"/>
          </p:nvPr>
        </p:nvSpPr>
        <p:spPr>
          <a:xfrm>
            <a:off x="1092200" y="0"/>
            <a:ext cx="9990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3" name="Picture 2" descr="Logo&#10;&#10;Description automatically generated with medium confidence">
            <a:extLst>
              <a:ext uri="{FF2B5EF4-FFF2-40B4-BE49-F238E27FC236}">
                <a16:creationId xmlns:a16="http://schemas.microsoft.com/office/drawing/2014/main" id="{13615B26-23DA-B0E3-F4BA-4F6AFC950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677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p:cNvSpPr/>
          <p:nvPr userDrawn="1"/>
        </p:nvSpPr>
        <p:spPr>
          <a:xfrm rot="5400000">
            <a:off x="5671179" y="-5834432"/>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rot="5400000">
            <a:off x="5947560" y="-5261166"/>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rot="5400000">
            <a:off x="5952129" y="-4968850"/>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0" name="Content Placeholder 19"/>
          <p:cNvSpPr>
            <a:spLocks noGrp="1"/>
          </p:cNvSpPr>
          <p:nvPr>
            <p:ph sz="quarter" idx="10" hasCustomPrompt="1"/>
          </p:nvPr>
        </p:nvSpPr>
        <p:spPr>
          <a:xfrm>
            <a:off x="324465" y="2659800"/>
            <a:ext cx="5525729" cy="3878652"/>
          </a:xfrm>
        </p:spPr>
        <p:txBody>
          <a:bodyPr/>
          <a:lstStyle>
            <a:lvl1pPr marL="228600" indent="-228600">
              <a:buFont typeface="Wingdings" panose="05000000000000000000" pitchFamily="2" charset="2"/>
              <a:buChar cha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Wingdings" panose="05000000000000000000" pitchFamily="2" charset="2"/>
              <a:buChar char="§"/>
              <a:defRPr>
                <a:solidFill>
                  <a:schemeClr val="bg1"/>
                </a:solidFill>
              </a:defRPr>
            </a:lvl3pPr>
          </a:lstStyle>
          <a:p>
            <a:pPr lvl="0"/>
            <a:r>
              <a:rPr lang="en-US" dirty="0"/>
              <a:t>Item 1</a:t>
            </a:r>
          </a:p>
          <a:p>
            <a:pPr lvl="1"/>
            <a:r>
              <a:rPr lang="en-US" dirty="0"/>
              <a:t>Second level</a:t>
            </a:r>
          </a:p>
          <a:p>
            <a:pPr lvl="2"/>
            <a:r>
              <a:rPr lang="en-US" dirty="0"/>
              <a:t>Third level</a:t>
            </a:r>
          </a:p>
        </p:txBody>
      </p:sp>
      <p:sp>
        <p:nvSpPr>
          <p:cNvPr id="22" name="Content Placeholder 19"/>
          <p:cNvSpPr>
            <a:spLocks noGrp="1"/>
          </p:cNvSpPr>
          <p:nvPr>
            <p:ph sz="quarter" idx="11" hasCustomPrompt="1"/>
          </p:nvPr>
        </p:nvSpPr>
        <p:spPr>
          <a:xfrm>
            <a:off x="6376218" y="2573767"/>
            <a:ext cx="5525729" cy="3964685"/>
          </a:xfrm>
        </p:spPr>
        <p:txBody>
          <a:bodyPr/>
          <a:lstStyle>
            <a:lvl1pPr marL="228600" indent="-228600">
              <a:buFont typeface="Wingdings" panose="05000000000000000000" pitchFamily="2" charset="2"/>
              <a:buChar cha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Wingdings" panose="05000000000000000000" pitchFamily="2" charset="2"/>
              <a:buChar char="§"/>
              <a:defRPr>
                <a:solidFill>
                  <a:schemeClr val="bg1"/>
                </a:solidFill>
              </a:defRPr>
            </a:lvl3pPr>
          </a:lstStyle>
          <a:p>
            <a:pPr lvl="0"/>
            <a:r>
              <a:rPr lang="en-US" dirty="0"/>
              <a:t>Item 1</a:t>
            </a:r>
          </a:p>
          <a:p>
            <a:pPr lvl="1"/>
            <a:r>
              <a:rPr lang="en-US" dirty="0"/>
              <a:t>Second level</a:t>
            </a:r>
          </a:p>
          <a:p>
            <a:pPr lvl="2"/>
            <a:r>
              <a:rPr lang="en-US" dirty="0"/>
              <a:t>Third level</a:t>
            </a:r>
          </a:p>
        </p:txBody>
      </p:sp>
      <p:sp>
        <p:nvSpPr>
          <p:cNvPr id="24" name="Text Placeholder 23"/>
          <p:cNvSpPr>
            <a:spLocks noGrp="1"/>
          </p:cNvSpPr>
          <p:nvPr>
            <p:ph type="body" sz="quarter" idx="12" hasCustomPrompt="1"/>
          </p:nvPr>
        </p:nvSpPr>
        <p:spPr>
          <a:xfrm>
            <a:off x="0" y="1271024"/>
            <a:ext cx="6086160" cy="101499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p:spPr>
        <p:txBody>
          <a:bodyPr anchor="ctr" anchorCtr="0">
            <a:noAutofit/>
          </a:bodyPr>
          <a:lstStyle>
            <a:lvl1pPr marL="0" indent="0" algn="ctr">
              <a:buNone/>
              <a:defRPr sz="6000" b="1"/>
            </a:lvl1pPr>
          </a:lstStyle>
          <a:p>
            <a:pPr lvl="0"/>
            <a:r>
              <a:rPr lang="en-US" dirty="0"/>
              <a:t>Topic 1</a:t>
            </a:r>
          </a:p>
        </p:txBody>
      </p:sp>
      <p:sp>
        <p:nvSpPr>
          <p:cNvPr id="25" name="Text Placeholder 23"/>
          <p:cNvSpPr>
            <a:spLocks noGrp="1"/>
          </p:cNvSpPr>
          <p:nvPr>
            <p:ph type="body" sz="quarter" idx="13" hasCustomPrompt="1"/>
          </p:nvPr>
        </p:nvSpPr>
        <p:spPr>
          <a:xfrm>
            <a:off x="6086160" y="1271023"/>
            <a:ext cx="6105840" cy="101499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p:spPr>
        <p:txBody>
          <a:bodyPr anchor="ctr" anchorCtr="0">
            <a:noAutofit/>
          </a:bodyPr>
          <a:lstStyle>
            <a:lvl1pPr marL="0" indent="0" algn="ctr">
              <a:buNone/>
              <a:defRPr sz="6000" b="1"/>
            </a:lvl1pPr>
          </a:lstStyle>
          <a:p>
            <a:pPr lvl="0"/>
            <a:r>
              <a:rPr lang="en-US" dirty="0"/>
              <a:t>Topic 2</a:t>
            </a:r>
          </a:p>
        </p:txBody>
      </p:sp>
      <p:sp>
        <p:nvSpPr>
          <p:cNvPr id="27" name="Text Placeholder 26"/>
          <p:cNvSpPr>
            <a:spLocks noGrp="1"/>
          </p:cNvSpPr>
          <p:nvPr>
            <p:ph type="body" sz="quarter" idx="14" hasCustomPrompt="1"/>
          </p:nvPr>
        </p:nvSpPr>
        <p:spPr>
          <a:xfrm>
            <a:off x="3127375" y="-163259"/>
            <a:ext cx="6154738" cy="849649"/>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Logo&#10;&#10;Description automatically generated with medium confidence">
            <a:extLst>
              <a:ext uri="{FF2B5EF4-FFF2-40B4-BE49-F238E27FC236}">
                <a16:creationId xmlns:a16="http://schemas.microsoft.com/office/drawing/2014/main" id="{61FB6EB8-4BC8-105D-73C3-702B14B85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70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Design">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33250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32509" y="0"/>
            <a:ext cx="347715"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52914" y="0"/>
            <a:ext cx="28500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3" name="Picture 2" descr="A picture containing text, orange&#10;&#10;Description automatically generated">
            <a:extLst>
              <a:ext uri="{FF2B5EF4-FFF2-40B4-BE49-F238E27FC236}">
                <a16:creationId xmlns:a16="http://schemas.microsoft.com/office/drawing/2014/main" id="{57639848-FD56-47CF-0D5F-446A424F0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13093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6175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7517" y="0"/>
            <a:ext cx="61751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35034" y="0"/>
            <a:ext cx="28500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Content Placeholder 11"/>
          <p:cNvSpPr>
            <a:spLocks noGrp="1"/>
          </p:cNvSpPr>
          <p:nvPr>
            <p:ph sz="quarter" idx="10" hasCustomPrompt="1"/>
          </p:nvPr>
        </p:nvSpPr>
        <p:spPr>
          <a:xfrm>
            <a:off x="1852551" y="1344594"/>
            <a:ext cx="9945021" cy="5047735"/>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0" y="114300"/>
            <a:ext cx="12191999" cy="981075"/>
          </a:xfrm>
        </p:spPr>
        <p:txBody>
          <a:bodyPr/>
          <a:lstStyle>
            <a:lvl3pPr marL="914400" indent="0" algn="ctr">
              <a:buNone/>
              <a:defRPr sz="4000"/>
            </a:lvl3pPr>
            <a:lvl4pPr marL="1371600" indent="0" algn="ctr">
              <a:buNone/>
              <a:defRPr/>
            </a:lvl4pPr>
          </a:lstStyle>
          <a:p>
            <a:pPr lvl="2"/>
            <a:r>
              <a:rPr lang="en-US" dirty="0"/>
              <a:t>Title</a:t>
            </a:r>
          </a:p>
        </p:txBody>
      </p:sp>
      <p:pic>
        <p:nvPicPr>
          <p:cNvPr id="2" name="Picture 1" descr="A picture containing text, orange&#10;&#10;Description automatically generated">
            <a:extLst>
              <a:ext uri="{FF2B5EF4-FFF2-40B4-BE49-F238E27FC236}">
                <a16:creationId xmlns:a16="http://schemas.microsoft.com/office/drawing/2014/main" id="{AE841439-BC74-F442-889C-7B6993DBF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5006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ecial">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userDrawn="1"/>
        </p:nvSpPr>
        <p:spPr>
          <a:xfrm>
            <a:off x="368135" y="0"/>
            <a:ext cx="3137472"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1710" y="0"/>
            <a:ext cx="186425"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80438" cy="6858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 name="Content Placeholder 2"/>
          <p:cNvSpPr>
            <a:spLocks noGrp="1"/>
          </p:cNvSpPr>
          <p:nvPr>
            <p:ph sz="quarter" idx="12" hasCustomPrompt="1"/>
          </p:nvPr>
        </p:nvSpPr>
        <p:spPr>
          <a:xfrm>
            <a:off x="3711575" y="296863"/>
            <a:ext cx="8266113" cy="6110287"/>
          </a:xfrm>
        </p:spPr>
        <p:txBody>
          <a:bodyPr/>
          <a:lstStyle>
            <a:lvl1pPr>
              <a:defRPr/>
            </a:lvl1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511175" y="463550"/>
            <a:ext cx="2851150" cy="5943600"/>
          </a:xfrm>
        </p:spPr>
        <p:txBody>
          <a:bodyPr vert="vert270" anchor="ctr" anchorCtr="0">
            <a:normAutofit/>
          </a:bodyPr>
          <a:lstStyle>
            <a:lvl1pPr marL="0" indent="0" algn="ctr">
              <a:buNone/>
              <a:defRPr sz="3200">
                <a:solidFill>
                  <a:schemeClr val="bg1"/>
                </a:solidFill>
              </a:defRPr>
            </a:lvl1pPr>
          </a:lstStyle>
          <a:p>
            <a:pPr lvl="0"/>
            <a:r>
              <a:rPr lang="en-US" dirty="0"/>
              <a:t>Text</a:t>
            </a:r>
          </a:p>
        </p:txBody>
      </p:sp>
      <p:pic>
        <p:nvPicPr>
          <p:cNvPr id="2" name="Picture 1" descr="A picture containing text, orange&#10;&#10;Description automatically generated">
            <a:extLst>
              <a:ext uri="{FF2B5EF4-FFF2-40B4-BE49-F238E27FC236}">
                <a16:creationId xmlns:a16="http://schemas.microsoft.com/office/drawing/2014/main" id="{714C1CCA-A69B-E3EB-01D7-9F643378F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175572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userDrawn="1"/>
        </p:nvSpPr>
        <p:spPr>
          <a:xfrm rot="5400000">
            <a:off x="5671174" y="-5677115"/>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Content Placeholder 11"/>
          <p:cNvSpPr>
            <a:spLocks noGrp="1"/>
          </p:cNvSpPr>
          <p:nvPr>
            <p:ph sz="quarter" idx="10" hasCustomPrompt="1"/>
          </p:nvPr>
        </p:nvSpPr>
        <p:spPr>
          <a:xfrm>
            <a:off x="538111" y="1588747"/>
            <a:ext cx="11179277" cy="4692992"/>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1" hasCustomPrompt="1"/>
          </p:nvPr>
        </p:nvSpPr>
        <p:spPr>
          <a:xfrm>
            <a:off x="587375" y="0"/>
            <a:ext cx="11006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A picture containing text, orange&#10;&#10;Description automatically generated">
            <a:extLst>
              <a:ext uri="{FF2B5EF4-FFF2-40B4-BE49-F238E27FC236}">
                <a16:creationId xmlns:a16="http://schemas.microsoft.com/office/drawing/2014/main" id="{D675586D-CE77-0612-D125-A758B580D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280820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3">
    <p:bg>
      <p:bgPr>
        <a:solidFill>
          <a:schemeClr val="accent1">
            <a:lumMod val="50000"/>
          </a:schemeClr>
        </a:solidFill>
        <a:effectLst/>
      </p:bgPr>
    </p:bg>
    <p:spTree>
      <p:nvGrpSpPr>
        <p:cNvPr id="1" name=""/>
        <p:cNvGrpSpPr/>
        <p:nvPr/>
      </p:nvGrpSpPr>
      <p:grpSpPr>
        <a:xfrm>
          <a:off x="0" y="0"/>
          <a:ext cx="0" cy="0"/>
          <a:chOff x="0" y="0"/>
          <a:chExt cx="0" cy="0"/>
        </a:xfrm>
      </p:grpSpPr>
      <p:sp>
        <p:nvSpPr>
          <p:cNvPr id="6" name="Rectangle 5"/>
          <p:cNvSpPr/>
          <p:nvPr userDrawn="1"/>
        </p:nvSpPr>
        <p:spPr>
          <a:xfrm rot="5400000">
            <a:off x="5671174" y="-5677115"/>
            <a:ext cx="849648" cy="121920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5947560" y="-5103849"/>
            <a:ext cx="296882" cy="1219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952129" y="-4811533"/>
            <a:ext cx="287749" cy="1219200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 name="Content Placeholder 11"/>
          <p:cNvSpPr>
            <a:spLocks noGrp="1"/>
          </p:cNvSpPr>
          <p:nvPr>
            <p:ph sz="quarter" idx="10" hasCustomPrompt="1"/>
          </p:nvPr>
        </p:nvSpPr>
        <p:spPr>
          <a:xfrm>
            <a:off x="1371600" y="1725225"/>
            <a:ext cx="9772649" cy="4532700"/>
          </a:xfrm>
        </p:spPr>
        <p:txBody>
          <a:bodyPr/>
          <a:lstStyle>
            <a:lvl1pPr marL="228600" indent="-228600">
              <a:buFont typeface="Wingdings" panose="05000000000000000000" pitchFamily="2" charset="2"/>
              <a:buChar char="§"/>
              <a:defRPr sz="40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sz="2400"/>
            </a:lvl3pPr>
          </a:lstStyle>
          <a:p>
            <a:pPr lvl="0"/>
            <a:r>
              <a:rPr lang="en-US" dirty="0"/>
              <a:t>Item 1</a:t>
            </a:r>
          </a:p>
          <a:p>
            <a:pPr lvl="1"/>
            <a:r>
              <a:rPr lang="en-US" dirty="0"/>
              <a:t>Second level</a:t>
            </a:r>
          </a:p>
          <a:p>
            <a:pPr lvl="2"/>
            <a:r>
              <a:rPr lang="en-US" dirty="0"/>
              <a:t>Third level</a:t>
            </a:r>
          </a:p>
        </p:txBody>
      </p:sp>
      <p:sp>
        <p:nvSpPr>
          <p:cNvPr id="5" name="Text Placeholder 4"/>
          <p:cNvSpPr>
            <a:spLocks noGrp="1"/>
          </p:cNvSpPr>
          <p:nvPr>
            <p:ph type="body" sz="quarter" idx="11" hasCustomPrompt="1"/>
          </p:nvPr>
        </p:nvSpPr>
        <p:spPr>
          <a:xfrm>
            <a:off x="587375" y="0"/>
            <a:ext cx="11006138" cy="842963"/>
          </a:xfrm>
        </p:spPr>
        <p:txBody>
          <a:bodyPr anchor="ctr" anchorCtr="0">
            <a:normAutofit/>
          </a:bodyPr>
          <a:lstStyle>
            <a:lvl1pPr marL="0" indent="0" algn="ctr">
              <a:buNone/>
              <a:defRPr sz="4000">
                <a:solidFill>
                  <a:schemeClr val="bg1"/>
                </a:solidFill>
              </a:defRPr>
            </a:lvl1pPr>
          </a:lstStyle>
          <a:p>
            <a:pPr lvl="0"/>
            <a:r>
              <a:rPr lang="en-US" dirty="0"/>
              <a:t>Title</a:t>
            </a:r>
          </a:p>
        </p:txBody>
      </p:sp>
      <p:pic>
        <p:nvPicPr>
          <p:cNvPr id="2" name="Picture 1" descr="Logo&#10;&#10;Description automatically generated with medium confidence">
            <a:extLst>
              <a:ext uri="{FF2B5EF4-FFF2-40B4-BE49-F238E27FC236}">
                <a16:creationId xmlns:a16="http://schemas.microsoft.com/office/drawing/2014/main" id="{BB50C4A9-3645-90D8-7EFC-897A4E987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459" y="5610349"/>
            <a:ext cx="2005758" cy="1121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35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2008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1" r:id="rId5"/>
    <p:sldLayoutId id="2147483653" r:id="rId6"/>
    <p:sldLayoutId id="2147483656" r:id="rId7"/>
    <p:sldLayoutId id="2147483654" r:id="rId8"/>
    <p:sldLayoutId id="2147483658" r:id="rId9"/>
    <p:sldLayoutId id="2147483655"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12680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215" y="3154575"/>
            <a:ext cx="10013497" cy="1754326"/>
          </a:xfrm>
          <a:prstGeom prst="rect">
            <a:avLst/>
          </a:prstGeom>
          <a:noFill/>
        </p:spPr>
        <p:txBody>
          <a:bodyPr wrap="square" rtlCol="0">
            <a:spAutoFit/>
          </a:bodyPr>
          <a:lstStyle/>
          <a:p>
            <a:r>
              <a:rPr lang="en-US" sz="5400" b="1" dirty="0">
                <a:solidFill>
                  <a:schemeClr val="bg1"/>
                </a:solidFill>
                <a:ea typeface="Source Sans Pro Black" panose="020B0803030403020204" pitchFamily="34" charset="0"/>
              </a:rPr>
              <a:t>Fire Prevention</a:t>
            </a:r>
          </a:p>
          <a:p>
            <a:r>
              <a:rPr lang="en-US" sz="5400" b="1" dirty="0">
                <a:solidFill>
                  <a:schemeClr val="bg1"/>
                </a:solidFill>
                <a:ea typeface="Source Sans Pro Black" panose="020B0803030403020204" pitchFamily="34" charset="0"/>
              </a:rPr>
              <a:t>Identifying Common Hazards</a:t>
            </a:r>
          </a:p>
        </p:txBody>
      </p:sp>
    </p:spTree>
    <p:extLst>
      <p:ext uri="{BB962C8B-B14F-4D97-AF65-F5344CB8AC3E}">
        <p14:creationId xmlns:p14="http://schemas.microsoft.com/office/powerpoint/2010/main" val="359360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295307-9CC6-5F2D-ED4B-1E7C443BE96E}"/>
              </a:ext>
            </a:extLst>
          </p:cNvPr>
          <p:cNvSpPr>
            <a:spLocks noGrp="1"/>
          </p:cNvSpPr>
          <p:nvPr>
            <p:ph sz="quarter" idx="10"/>
          </p:nvPr>
        </p:nvSpPr>
        <p:spPr>
          <a:xfrm>
            <a:off x="176805" y="1540591"/>
            <a:ext cx="11179277" cy="4692992"/>
          </a:xfrm>
        </p:spPr>
        <p:txBody>
          <a:bodyPr>
            <a:normAutofit/>
          </a:bodyPr>
          <a:lstStyle/>
          <a:p>
            <a:pPr marR="0" lvl="0">
              <a:lnSpc>
                <a:spcPct val="150000"/>
              </a:lnSpc>
              <a:spcBef>
                <a:spcPts val="0"/>
              </a:spcBef>
              <a:spcAft>
                <a:spcPts val="0"/>
              </a:spcAft>
            </a:pPr>
            <a:r>
              <a:rPr lang="en-US" sz="2800" b="1" dirty="0">
                <a:effectLst/>
                <a:latin typeface="+mj-lt"/>
                <a:ea typeface="Calibri" panose="020F0502020204030204" pitchFamily="34" charset="0"/>
                <a:cs typeface="Times New Roman" panose="02020603050405020304" pitchFamily="18" charset="0"/>
              </a:rPr>
              <a:t>Store batteries and devices in a dry, cool place </a:t>
            </a:r>
          </a:p>
          <a:p>
            <a:pPr marR="0" lvl="0">
              <a:lnSpc>
                <a:spcPct val="150000"/>
              </a:lnSpc>
              <a:spcBef>
                <a:spcPts val="0"/>
              </a:spcBef>
              <a:spcAft>
                <a:spcPts val="0"/>
              </a:spcAft>
            </a:pPr>
            <a:r>
              <a:rPr lang="en-US" sz="2800" b="1" dirty="0">
                <a:effectLst/>
                <a:latin typeface="+mj-lt"/>
                <a:ea typeface="Calibri" panose="020F0502020204030204" pitchFamily="34" charset="0"/>
                <a:cs typeface="Times New Roman" panose="02020603050405020304" pitchFamily="18" charset="0"/>
              </a:rPr>
              <a:t>Before use, inspect batteries and devices for damage </a:t>
            </a:r>
          </a:p>
          <a:p>
            <a:pPr marR="0" lvl="0">
              <a:lnSpc>
                <a:spcPct val="150000"/>
              </a:lnSpc>
              <a:spcBef>
                <a:spcPts val="0"/>
              </a:spcBef>
              <a:spcAft>
                <a:spcPts val="0"/>
              </a:spcAft>
            </a:pPr>
            <a:r>
              <a:rPr lang="en-US" sz="2800" b="1" dirty="0">
                <a:effectLst/>
                <a:latin typeface="+mj-lt"/>
                <a:ea typeface="Calibri" panose="020F0502020204030204" pitchFamily="34" charset="0"/>
                <a:cs typeface="Times New Roman" panose="02020603050405020304" pitchFamily="18" charset="0"/>
              </a:rPr>
              <a:t>Remove lithium-ion powered devices and batteries from chargers once fully charged</a:t>
            </a:r>
          </a:p>
          <a:p>
            <a:pPr marR="0" lvl="0">
              <a:lnSpc>
                <a:spcPct val="150000"/>
              </a:lnSpc>
              <a:spcBef>
                <a:spcPts val="0"/>
              </a:spcBef>
              <a:spcAft>
                <a:spcPts val="800"/>
              </a:spcAft>
            </a:pPr>
            <a:r>
              <a:rPr lang="en-US" sz="2800" b="1" dirty="0">
                <a:latin typeface="+mj-lt"/>
                <a:ea typeface="Calibri" panose="020F0502020204030204" pitchFamily="34" charset="0"/>
                <a:cs typeface="Times New Roman" panose="02020603050405020304" pitchFamily="18" charset="0"/>
              </a:rPr>
              <a:t>Lithium-ion</a:t>
            </a:r>
            <a:r>
              <a:rPr lang="en-US" sz="2800" b="1" dirty="0">
                <a:effectLst/>
                <a:latin typeface="+mj-lt"/>
                <a:ea typeface="Calibri" panose="020F0502020204030204" pitchFamily="34" charset="0"/>
                <a:cs typeface="Times New Roman" panose="02020603050405020304" pitchFamily="18" charset="0"/>
              </a:rPr>
              <a:t> battery chargers should not be left plugged in overnight</a:t>
            </a:r>
          </a:p>
        </p:txBody>
      </p:sp>
      <p:sp>
        <p:nvSpPr>
          <p:cNvPr id="5" name="Text Placeholder 4">
            <a:extLst>
              <a:ext uri="{FF2B5EF4-FFF2-40B4-BE49-F238E27FC236}">
                <a16:creationId xmlns:a16="http://schemas.microsoft.com/office/drawing/2014/main" id="{5C8BE35B-5D7A-7D6D-3019-783F2881CEED}"/>
              </a:ext>
            </a:extLst>
          </p:cNvPr>
          <p:cNvSpPr>
            <a:spLocks noGrp="1"/>
          </p:cNvSpPr>
          <p:nvPr>
            <p:ph type="body" sz="quarter" idx="11"/>
          </p:nvPr>
        </p:nvSpPr>
        <p:spPr>
          <a:xfrm>
            <a:off x="2316646" y="141655"/>
            <a:ext cx="6899593" cy="842963"/>
          </a:xfrm>
        </p:spPr>
        <p:txBody>
          <a:bodyPr>
            <a:normAutofit/>
          </a:bodyPr>
          <a:lstStyle/>
          <a:p>
            <a:r>
              <a:rPr lang="en-US" sz="4800" b="1" dirty="0">
                <a:effectLst/>
                <a:latin typeface="+mj-lt"/>
                <a:ea typeface="Calibri" panose="020F0502020204030204" pitchFamily="34" charset="0"/>
                <a:cs typeface="Times New Roman" panose="02020603050405020304" pitchFamily="18" charset="0"/>
              </a:rPr>
              <a:t>The Solution</a:t>
            </a:r>
            <a:endParaRPr lang="en-US" sz="8800" b="1" dirty="0">
              <a:latin typeface="+mj-lt"/>
            </a:endParaRPr>
          </a:p>
        </p:txBody>
      </p:sp>
      <p:pic>
        <p:nvPicPr>
          <p:cNvPr id="6" name="Picture 5">
            <a:extLst>
              <a:ext uri="{FF2B5EF4-FFF2-40B4-BE49-F238E27FC236}">
                <a16:creationId xmlns:a16="http://schemas.microsoft.com/office/drawing/2014/main" id="{C0BD74F4-ADA0-188F-9C9A-CA93FDCF0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370339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EA021D-046E-923C-92FB-2FE6C3942067}"/>
              </a:ext>
            </a:extLst>
          </p:cNvPr>
          <p:cNvSpPr>
            <a:spLocks noGrp="1"/>
          </p:cNvSpPr>
          <p:nvPr>
            <p:ph type="body" sz="quarter" idx="10"/>
          </p:nvPr>
        </p:nvSpPr>
        <p:spPr>
          <a:xfrm>
            <a:off x="0" y="1428750"/>
            <a:ext cx="12192000" cy="1164814"/>
          </a:xfrm>
        </p:spPr>
        <p:txBody>
          <a:bodyPr anchor="ctr"/>
          <a:lstStyle/>
          <a:p>
            <a:r>
              <a:rPr lang="en-US" dirty="0">
                <a:latin typeface="+mj-lt"/>
              </a:rPr>
              <a:t>What is Pyrolysis? </a:t>
            </a:r>
          </a:p>
        </p:txBody>
      </p:sp>
      <p:sp>
        <p:nvSpPr>
          <p:cNvPr id="4" name="Content Placeholder 3">
            <a:extLst>
              <a:ext uri="{FF2B5EF4-FFF2-40B4-BE49-F238E27FC236}">
                <a16:creationId xmlns:a16="http://schemas.microsoft.com/office/drawing/2014/main" id="{AF006F6D-4555-8335-212F-611E44092CE1}"/>
              </a:ext>
            </a:extLst>
          </p:cNvPr>
          <p:cNvSpPr>
            <a:spLocks noGrp="1"/>
          </p:cNvSpPr>
          <p:nvPr>
            <p:ph sz="quarter" idx="11"/>
          </p:nvPr>
        </p:nvSpPr>
        <p:spPr>
          <a:xfrm>
            <a:off x="412750" y="3572047"/>
            <a:ext cx="11366500" cy="2322215"/>
          </a:xfrm>
        </p:spPr>
        <p:txBody>
          <a:bodyPr>
            <a:normAutofit/>
          </a:bodyPr>
          <a:lstStyle/>
          <a:p>
            <a:pPr marL="0" indent="0" algn="ctr">
              <a:buNone/>
            </a:pPr>
            <a:r>
              <a:rPr lang="en-US" b="1" dirty="0">
                <a:latin typeface="+mj-lt"/>
              </a:rPr>
              <a:t>The chemical decomposition of materials resulting from exposure to heat</a:t>
            </a:r>
          </a:p>
        </p:txBody>
      </p:sp>
    </p:spTree>
    <p:extLst>
      <p:ext uri="{BB962C8B-B14F-4D97-AF65-F5344CB8AC3E}">
        <p14:creationId xmlns:p14="http://schemas.microsoft.com/office/powerpoint/2010/main" val="301315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7704" y="235907"/>
            <a:ext cx="4736592" cy="617792"/>
          </a:xfrm>
        </p:spPr>
        <p:txBody>
          <a:bodyPr>
            <a:normAutofit fontScale="90000"/>
          </a:bodyPr>
          <a:lstStyle/>
          <a:p>
            <a:pPr algn="ctr"/>
            <a:r>
              <a:rPr lang="en-US" b="1" dirty="0">
                <a:solidFill>
                  <a:schemeClr val="bg1"/>
                </a:solidFill>
              </a:rPr>
              <a:t>Warning Signs </a:t>
            </a:r>
          </a:p>
        </p:txBody>
      </p:sp>
      <p:pic>
        <p:nvPicPr>
          <p:cNvPr id="4" name="Content Placeholder 3"/>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4167"/>
          <a:stretch/>
        </p:blipFill>
        <p:spPr>
          <a:xfrm>
            <a:off x="6096000" y="1738749"/>
            <a:ext cx="5244939" cy="376980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pic>
        <p:nvPicPr>
          <p:cNvPr id="7" name="Content Placeholder 7">
            <a:extLst>
              <a:ext uri="{FF2B5EF4-FFF2-40B4-BE49-F238E27FC236}">
                <a16:creationId xmlns:a16="http://schemas.microsoft.com/office/drawing/2014/main" id="{E362BC8B-7293-5FB3-38FE-1586E8B27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8" y="1684968"/>
            <a:ext cx="3703637" cy="4937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45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3296" y="233680"/>
            <a:ext cx="6415024" cy="721360"/>
          </a:xfrm>
        </p:spPr>
        <p:txBody>
          <a:bodyPr>
            <a:normAutofit/>
          </a:bodyPr>
          <a:lstStyle/>
          <a:p>
            <a:pPr algn="ctr"/>
            <a:r>
              <a:rPr lang="en-US" sz="4000" b="1" dirty="0">
                <a:solidFill>
                  <a:schemeClr val="bg1"/>
                </a:solidFill>
              </a:rPr>
              <a:t>What To Look For </a:t>
            </a:r>
          </a:p>
        </p:txBody>
      </p:sp>
      <p:pic>
        <p:nvPicPr>
          <p:cNvPr id="7" name="Content Placeholder 3"/>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2275" r="4482" b="9878"/>
          <a:stretch/>
        </p:blipFill>
        <p:spPr>
          <a:xfrm>
            <a:off x="199097" y="1897811"/>
            <a:ext cx="5589227" cy="385600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pic>
        <p:nvPicPr>
          <p:cNvPr id="4" name="Picture 3">
            <a:extLst>
              <a:ext uri="{FF2B5EF4-FFF2-40B4-BE49-F238E27FC236}">
                <a16:creationId xmlns:a16="http://schemas.microsoft.com/office/drawing/2014/main" id="{927737F2-CBC5-C980-E11F-822CF77DD8DA}"/>
              </a:ext>
            </a:extLst>
          </p:cNvPr>
          <p:cNvPicPr>
            <a:picLocks noChangeAspect="1"/>
          </p:cNvPicPr>
          <p:nvPr/>
        </p:nvPicPr>
        <p:blipFill rotWithShape="1">
          <a:blip r:embed="rId5"/>
          <a:srcRect r="8789"/>
          <a:stretch/>
        </p:blipFill>
        <p:spPr>
          <a:xfrm>
            <a:off x="6100764" y="1924677"/>
            <a:ext cx="5829569" cy="3819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990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9676" y="118941"/>
            <a:ext cx="4676775" cy="848213"/>
          </a:xfrm>
        </p:spPr>
        <p:txBody>
          <a:bodyPr>
            <a:noAutofit/>
          </a:bodyPr>
          <a:lstStyle/>
          <a:p>
            <a:pPr algn="ctr"/>
            <a:r>
              <a:rPr lang="en-US" b="1" dirty="0">
                <a:solidFill>
                  <a:schemeClr val="bg1"/>
                </a:solidFill>
              </a:rPr>
              <a:t>Electrical</a:t>
            </a:r>
          </a:p>
        </p:txBody>
      </p:sp>
      <p:pic>
        <p:nvPicPr>
          <p:cNvPr id="4" name="Picture 4" descr="pluginplug"/>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b="2057"/>
          <a:stretch/>
        </p:blipFill>
        <p:spPr bwMode="auto">
          <a:xfrm>
            <a:off x="278377" y="1811117"/>
            <a:ext cx="5149850" cy="385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3842" y="5812322"/>
            <a:ext cx="2610586" cy="584775"/>
          </a:xfrm>
          <a:prstGeom prst="rect">
            <a:avLst/>
          </a:prstGeom>
          <a:noFill/>
        </p:spPr>
        <p:txBody>
          <a:bodyPr wrap="none" rtlCol="0">
            <a:spAutoFit/>
          </a:bodyPr>
          <a:lstStyle/>
          <a:p>
            <a:r>
              <a:rPr lang="en-US" sz="3200" dirty="0">
                <a:latin typeface="+mj-lt"/>
              </a:rPr>
              <a:t>Daisy Chaining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
        <p:nvSpPr>
          <p:cNvPr id="8" name="TextBox 7">
            <a:extLst>
              <a:ext uri="{FF2B5EF4-FFF2-40B4-BE49-F238E27FC236}">
                <a16:creationId xmlns:a16="http://schemas.microsoft.com/office/drawing/2014/main" id="{517A7076-71EA-5ADB-7593-B51892DE430D}"/>
              </a:ext>
            </a:extLst>
          </p:cNvPr>
          <p:cNvSpPr txBox="1"/>
          <p:nvPr/>
        </p:nvSpPr>
        <p:spPr>
          <a:xfrm>
            <a:off x="6312871" y="2951924"/>
            <a:ext cx="5313871" cy="1569660"/>
          </a:xfrm>
          <a:prstGeom prst="rect">
            <a:avLst/>
          </a:prstGeom>
          <a:noFill/>
        </p:spPr>
        <p:txBody>
          <a:bodyPr wrap="square" rtlCol="0">
            <a:spAutoFit/>
          </a:bodyPr>
          <a:lstStyle/>
          <a:p>
            <a:pPr algn="l"/>
            <a:r>
              <a:rPr lang="en-US" sz="2400" b="1" dirty="0">
                <a:latin typeface="+mj-lt"/>
              </a:rPr>
              <a:t>Daisy chaining power strips is against OSHA regulations and can cause overloading which can lead to the power strip to fail and even start on fire</a:t>
            </a:r>
          </a:p>
        </p:txBody>
      </p:sp>
    </p:spTree>
    <p:extLst>
      <p:ext uri="{BB962C8B-B14F-4D97-AF65-F5344CB8AC3E}">
        <p14:creationId xmlns:p14="http://schemas.microsoft.com/office/powerpoint/2010/main" val="166534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BA6530E-D636-A04D-93E8-FABAA0557527}"/>
              </a:ext>
            </a:extLst>
          </p:cNvPr>
          <p:cNvPicPr>
            <a:picLocks noGrp="1" noChangeAspect="1"/>
          </p:cNvPicPr>
          <p:nvPr>
            <p:ph sz="quarter" idx="10"/>
          </p:nvPr>
        </p:nvPicPr>
        <p:blipFill>
          <a:blip r:embed="rId3"/>
          <a:stretch>
            <a:fillRect/>
          </a:stretch>
        </p:blipFill>
        <p:spPr>
          <a:xfrm>
            <a:off x="291548" y="1873510"/>
            <a:ext cx="3562555" cy="4692650"/>
          </a:xfrm>
          <a:prstGeom prst="rect">
            <a:avLst/>
          </a:prstGeom>
        </p:spPr>
      </p:pic>
      <p:sp>
        <p:nvSpPr>
          <p:cNvPr id="3" name="Text Placeholder 2">
            <a:extLst>
              <a:ext uri="{FF2B5EF4-FFF2-40B4-BE49-F238E27FC236}">
                <a16:creationId xmlns:a16="http://schemas.microsoft.com/office/drawing/2014/main" id="{0B18FFD5-13A2-AF55-7044-C863AF0BCADF}"/>
              </a:ext>
            </a:extLst>
          </p:cNvPr>
          <p:cNvSpPr>
            <a:spLocks noGrp="1"/>
          </p:cNvSpPr>
          <p:nvPr>
            <p:ph type="body" sz="quarter" idx="11"/>
          </p:nvPr>
        </p:nvSpPr>
        <p:spPr/>
        <p:txBody>
          <a:bodyPr/>
          <a:lstStyle/>
          <a:p>
            <a:r>
              <a:rPr lang="en-US" dirty="0"/>
              <a:t>Overheated Extension Cords</a:t>
            </a:r>
          </a:p>
        </p:txBody>
      </p:sp>
      <p:pic>
        <p:nvPicPr>
          <p:cNvPr id="5" name="Picture 4">
            <a:extLst>
              <a:ext uri="{FF2B5EF4-FFF2-40B4-BE49-F238E27FC236}">
                <a16:creationId xmlns:a16="http://schemas.microsoft.com/office/drawing/2014/main" id="{A548E1A9-1ADF-EB1B-010A-0428166404FC}"/>
              </a:ext>
            </a:extLst>
          </p:cNvPr>
          <p:cNvPicPr>
            <a:picLocks noChangeAspect="1"/>
          </p:cNvPicPr>
          <p:nvPr/>
        </p:nvPicPr>
        <p:blipFill>
          <a:blip r:embed="rId4"/>
          <a:stretch>
            <a:fillRect/>
          </a:stretch>
        </p:blipFill>
        <p:spPr>
          <a:xfrm>
            <a:off x="3978901" y="1873510"/>
            <a:ext cx="4163106" cy="4468655"/>
          </a:xfrm>
          <a:prstGeom prst="rect">
            <a:avLst/>
          </a:prstGeom>
        </p:spPr>
      </p:pic>
      <p:pic>
        <p:nvPicPr>
          <p:cNvPr id="6" name="Picture 5">
            <a:extLst>
              <a:ext uri="{FF2B5EF4-FFF2-40B4-BE49-F238E27FC236}">
                <a16:creationId xmlns:a16="http://schemas.microsoft.com/office/drawing/2014/main" id="{FC5C8F29-F6F5-B97C-34F5-7D5DFD50FF84}"/>
              </a:ext>
            </a:extLst>
          </p:cNvPr>
          <p:cNvPicPr>
            <a:picLocks noChangeAspect="1"/>
          </p:cNvPicPr>
          <p:nvPr/>
        </p:nvPicPr>
        <p:blipFill>
          <a:blip r:embed="rId5"/>
          <a:stretch>
            <a:fillRect/>
          </a:stretch>
        </p:blipFill>
        <p:spPr>
          <a:xfrm>
            <a:off x="8266805" y="1873510"/>
            <a:ext cx="3748261" cy="2987873"/>
          </a:xfrm>
          <a:prstGeom prst="rect">
            <a:avLst/>
          </a:prstGeom>
        </p:spPr>
      </p:pic>
      <p:pic>
        <p:nvPicPr>
          <p:cNvPr id="9" name="Picture 8">
            <a:extLst>
              <a:ext uri="{FF2B5EF4-FFF2-40B4-BE49-F238E27FC236}">
                <a16:creationId xmlns:a16="http://schemas.microsoft.com/office/drawing/2014/main" id="{8BE9028D-4ECA-6198-F4FC-9911490286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235058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rotWithShape="1">
          <a:blip r:embed="rId3">
            <a:extLst>
              <a:ext uri="{28A0092B-C50C-407E-A947-70E740481C1C}">
                <a14:useLocalDpi xmlns:a14="http://schemas.microsoft.com/office/drawing/2010/main" val="0"/>
              </a:ext>
            </a:extLst>
          </a:blip>
          <a:stretch/>
        </p:blipFill>
        <p:spPr>
          <a:xfrm>
            <a:off x="6865299" y="1730978"/>
            <a:ext cx="3128433" cy="4692650"/>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9FD6D52B-8CE3-4EBF-3A5B-950970852B0C}"/>
              </a:ext>
            </a:extLst>
          </p:cNvPr>
          <p:cNvSpPr>
            <a:spLocks noGrp="1"/>
          </p:cNvSpPr>
          <p:nvPr>
            <p:ph type="body" sz="quarter" idx="11"/>
          </p:nvPr>
        </p:nvSpPr>
        <p:spPr>
          <a:xfrm>
            <a:off x="592931" y="12890"/>
            <a:ext cx="11006138" cy="842963"/>
          </a:xfrm>
        </p:spPr>
        <p:txBody>
          <a:bodyPr/>
          <a:lstStyle/>
          <a:p>
            <a:r>
              <a:rPr lang="en-US" sz="4000" b="1" dirty="0">
                <a:solidFill>
                  <a:schemeClr val="bg1"/>
                </a:solidFill>
              </a:rPr>
              <a:t>Electrical Panel Boxes/Circuit Breakers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
        <p:nvSpPr>
          <p:cNvPr id="18" name="Content Placeholder 2">
            <a:extLst>
              <a:ext uri="{FF2B5EF4-FFF2-40B4-BE49-F238E27FC236}">
                <a16:creationId xmlns:a16="http://schemas.microsoft.com/office/drawing/2014/main" id="{CC697AB6-7268-02E8-FA79-531003AAC25E}"/>
              </a:ext>
            </a:extLst>
          </p:cNvPr>
          <p:cNvSpPr txBox="1">
            <a:spLocks/>
          </p:cNvSpPr>
          <p:nvPr/>
        </p:nvSpPr>
        <p:spPr>
          <a:xfrm>
            <a:off x="884594" y="1546578"/>
            <a:ext cx="4806756" cy="48770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457200">
              <a:buFont typeface="+mj-lt"/>
              <a:buAutoNum type="arabicPeriod"/>
            </a:pPr>
            <a:r>
              <a:rPr lang="en-US" sz="2400" b="1" dirty="0">
                <a:latin typeface="+mj-lt"/>
              </a:rPr>
              <a:t>To avoid damage to the interior, blanks should be utilized.</a:t>
            </a:r>
          </a:p>
          <a:p>
            <a:pPr marL="742950" indent="-457200">
              <a:buFont typeface="+mj-lt"/>
              <a:buAutoNum type="arabicPeriod"/>
            </a:pPr>
            <a:endParaRPr lang="en-US" sz="2400" b="1" dirty="0">
              <a:latin typeface="+mj-lt"/>
            </a:endParaRPr>
          </a:p>
          <a:p>
            <a:pPr marL="742950" indent="-457200">
              <a:buFont typeface="+mj-lt"/>
              <a:buAutoNum type="arabicPeriod"/>
            </a:pPr>
            <a:r>
              <a:rPr lang="en-US" sz="2400" b="1" dirty="0">
                <a:latin typeface="+mj-lt"/>
              </a:rPr>
              <a:t>Circuit Breakers should not be utilized as an on/off switch for lights.</a:t>
            </a:r>
          </a:p>
          <a:p>
            <a:pPr marL="742950" indent="-457200">
              <a:buFont typeface="+mj-lt"/>
              <a:buAutoNum type="arabicPeriod"/>
            </a:pPr>
            <a:endParaRPr lang="en-US" sz="2400" b="1" dirty="0">
              <a:latin typeface="+mj-lt"/>
            </a:endParaRPr>
          </a:p>
          <a:p>
            <a:pPr marL="742950" indent="-457200">
              <a:buFont typeface="+mj-lt"/>
              <a:buAutoNum type="arabicPeriod"/>
            </a:pPr>
            <a:r>
              <a:rPr lang="en-US" sz="2400" b="1" dirty="0">
                <a:latin typeface="+mj-lt"/>
              </a:rPr>
              <a:t>Circuit Breakers should generally not exceed 120 degrees &amp; any one breaker should not be more than 20 degrees hotter than other breakers in the system.</a:t>
            </a:r>
          </a:p>
        </p:txBody>
      </p:sp>
      <p:sp>
        <p:nvSpPr>
          <p:cNvPr id="2" name="Content Placeholder 2">
            <a:extLst>
              <a:ext uri="{FF2B5EF4-FFF2-40B4-BE49-F238E27FC236}">
                <a16:creationId xmlns:a16="http://schemas.microsoft.com/office/drawing/2014/main" id="{95EC38F1-4ACF-2B32-6EA8-A078487609A0}"/>
              </a:ext>
            </a:extLst>
          </p:cNvPr>
          <p:cNvSpPr txBox="1">
            <a:spLocks/>
          </p:cNvSpPr>
          <p:nvPr/>
        </p:nvSpPr>
        <p:spPr>
          <a:xfrm>
            <a:off x="887968" y="2048315"/>
            <a:ext cx="5113436" cy="307170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Wingdings" panose="05000000000000000000" pitchFamily="2" charset="2"/>
              <a:buNone/>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457200" algn="l">
              <a:buFont typeface="+mj-lt"/>
              <a:buAutoNum type="arabicPeriod"/>
            </a:pPr>
            <a:endParaRPr lang="en-US" sz="2400" dirty="0">
              <a:solidFill>
                <a:schemeClr val="tx1"/>
              </a:solidFill>
              <a:latin typeface="+mj-lt"/>
            </a:endParaRPr>
          </a:p>
          <a:p>
            <a:pPr marL="742950" indent="-457200" algn="l">
              <a:buFont typeface="+mj-lt"/>
              <a:buAutoNum type="arabicPeriod"/>
            </a:pPr>
            <a:endParaRPr lang="en-US" sz="2400" dirty="0">
              <a:solidFill>
                <a:schemeClr val="tx1"/>
              </a:solidFill>
              <a:latin typeface="+mj-lt"/>
            </a:endParaRPr>
          </a:p>
        </p:txBody>
      </p:sp>
    </p:spTree>
    <p:extLst>
      <p:ext uri="{BB962C8B-B14F-4D97-AF65-F5344CB8AC3E}">
        <p14:creationId xmlns:p14="http://schemas.microsoft.com/office/powerpoint/2010/main" val="365796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32DFBC-E372-2AF9-E015-D6A2DBE43D63}"/>
              </a:ext>
            </a:extLst>
          </p:cNvPr>
          <p:cNvSpPr>
            <a:spLocks noGrp="1"/>
          </p:cNvSpPr>
          <p:nvPr>
            <p:ph sz="quarter" idx="10"/>
          </p:nvPr>
        </p:nvSpPr>
        <p:spPr>
          <a:xfrm>
            <a:off x="801279" y="1740810"/>
            <a:ext cx="5929330" cy="4692992"/>
          </a:xfrm>
        </p:spPr>
        <p:txBody>
          <a:bodyPr/>
          <a:lstStyle/>
          <a:p>
            <a:pPr marL="0" indent="0">
              <a:buNone/>
            </a:pPr>
            <a:r>
              <a:rPr lang="en-US" b="1" dirty="0">
                <a:latin typeface="+mj-lt"/>
              </a:rPr>
              <a:t>Federated has equipped over 60 of our field Risk Consultants with infrared cameras to be able to identify any potential trouble areas within electrical systems</a:t>
            </a:r>
          </a:p>
        </p:txBody>
      </p:sp>
      <p:sp>
        <p:nvSpPr>
          <p:cNvPr id="3" name="Text Placeholder 2">
            <a:extLst>
              <a:ext uri="{FF2B5EF4-FFF2-40B4-BE49-F238E27FC236}">
                <a16:creationId xmlns:a16="http://schemas.microsoft.com/office/drawing/2014/main" id="{1F865910-A423-DB51-B14C-7C0F1C4AF2F6}"/>
              </a:ext>
            </a:extLst>
          </p:cNvPr>
          <p:cNvSpPr>
            <a:spLocks noGrp="1"/>
          </p:cNvSpPr>
          <p:nvPr>
            <p:ph type="body" sz="quarter" idx="11"/>
          </p:nvPr>
        </p:nvSpPr>
        <p:spPr/>
        <p:txBody>
          <a:bodyPr/>
          <a:lstStyle/>
          <a:p>
            <a:r>
              <a:rPr lang="en-US" b="1" dirty="0">
                <a:latin typeface="+mj-lt"/>
              </a:rPr>
              <a:t>IR Technology </a:t>
            </a:r>
          </a:p>
        </p:txBody>
      </p:sp>
      <p:pic>
        <p:nvPicPr>
          <p:cNvPr id="5" name="Picture 4">
            <a:extLst>
              <a:ext uri="{FF2B5EF4-FFF2-40B4-BE49-F238E27FC236}">
                <a16:creationId xmlns:a16="http://schemas.microsoft.com/office/drawing/2014/main" id="{65E2F723-1C82-F310-5B45-9BA0A0BDA06A}"/>
              </a:ext>
            </a:extLst>
          </p:cNvPr>
          <p:cNvPicPr>
            <a:picLocks noChangeAspect="1"/>
          </p:cNvPicPr>
          <p:nvPr/>
        </p:nvPicPr>
        <p:blipFill>
          <a:blip r:embed="rId3"/>
          <a:stretch>
            <a:fillRect/>
          </a:stretch>
        </p:blipFill>
        <p:spPr>
          <a:xfrm>
            <a:off x="7828809" y="1668545"/>
            <a:ext cx="3252054" cy="4837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992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03270" y="208346"/>
            <a:ext cx="5362937" cy="682906"/>
          </a:xfrm>
        </p:spPr>
        <p:txBody>
          <a:bodyPr>
            <a:normAutofit/>
          </a:bodyPr>
          <a:lstStyle/>
          <a:p>
            <a:pPr algn="ctr"/>
            <a:r>
              <a:rPr lang="en-US" sz="4000" b="1" dirty="0">
                <a:solidFill>
                  <a:schemeClr val="bg1"/>
                </a:solidFill>
              </a:rPr>
              <a:t>Electric Space Heaters</a:t>
            </a:r>
          </a:p>
        </p:txBody>
      </p:sp>
      <p:sp>
        <p:nvSpPr>
          <p:cNvPr id="4" name="Content Placeholder 3"/>
          <p:cNvSpPr>
            <a:spLocks noGrp="1"/>
          </p:cNvSpPr>
          <p:nvPr>
            <p:ph sz="half" idx="4294967295"/>
          </p:nvPr>
        </p:nvSpPr>
        <p:spPr>
          <a:xfrm>
            <a:off x="4973638" y="1912938"/>
            <a:ext cx="5384800" cy="4525962"/>
          </a:xfrm>
        </p:spPr>
        <p:txBody>
          <a:bodyPr>
            <a:normAutofit lnSpcReduction="10000"/>
          </a:bodyPr>
          <a:lstStyle/>
          <a:p>
            <a:pPr marL="0" indent="0">
              <a:buNone/>
            </a:pPr>
            <a:r>
              <a:rPr lang="en-US" sz="3600" b="1" dirty="0">
                <a:latin typeface="+mj-lt"/>
              </a:rPr>
              <a:t>Principles for Safe Operation</a:t>
            </a:r>
          </a:p>
          <a:p>
            <a:r>
              <a:rPr lang="en-US" b="1" dirty="0">
                <a:latin typeface="+mj-lt"/>
              </a:rPr>
              <a:t>U.L.-Listed &amp; in good condition</a:t>
            </a:r>
          </a:p>
          <a:p>
            <a:r>
              <a:rPr lang="en-US" b="1" dirty="0">
                <a:latin typeface="+mj-lt"/>
              </a:rPr>
              <a:t>Equipped with automatic tip-over shutoff</a:t>
            </a:r>
          </a:p>
          <a:p>
            <a:r>
              <a:rPr lang="en-US" b="1" dirty="0">
                <a:latin typeface="+mj-lt"/>
              </a:rPr>
              <a:t>Plug directly into an outlet</a:t>
            </a:r>
          </a:p>
          <a:p>
            <a:r>
              <a:rPr lang="en-US" b="1" dirty="0">
                <a:latin typeface="+mj-lt"/>
              </a:rPr>
              <a:t>Position at least 3 feet away from combustibles</a:t>
            </a:r>
          </a:p>
          <a:p>
            <a:r>
              <a:rPr lang="en-US" b="1" dirty="0">
                <a:latin typeface="+mj-lt"/>
              </a:rPr>
              <a:t>Don’t leave unattended while in use</a:t>
            </a:r>
          </a:p>
          <a:p>
            <a:r>
              <a:rPr lang="en-US" b="1" dirty="0">
                <a:latin typeface="+mj-lt"/>
              </a:rPr>
              <a:t>Unplugged at the end of the day</a:t>
            </a:r>
          </a:p>
          <a:p>
            <a:endParaRPr lang="en-US" dirty="0">
              <a:latin typeface="+mj-lt"/>
            </a:endParaRPr>
          </a:p>
        </p:txBody>
      </p:sp>
      <p:pic>
        <p:nvPicPr>
          <p:cNvPr id="5" name="Content Placeholder 3" descr="C:\Users\e824jwk\Desktop\Heater.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176165" y="1835073"/>
            <a:ext cx="3041650" cy="4481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Tree>
    <p:extLst>
      <p:ext uri="{BB962C8B-B14F-4D97-AF65-F5344CB8AC3E}">
        <p14:creationId xmlns:p14="http://schemas.microsoft.com/office/powerpoint/2010/main" val="53027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15441-3D17-BC9F-3EC3-99B70E735A16}"/>
              </a:ext>
            </a:extLst>
          </p:cNvPr>
          <p:cNvSpPr>
            <a:spLocks noGrp="1"/>
          </p:cNvSpPr>
          <p:nvPr>
            <p:ph sz="quarter" idx="10"/>
          </p:nvPr>
        </p:nvSpPr>
        <p:spPr/>
        <p:txBody>
          <a:bodyPr>
            <a:normAutofit fontScale="92500" lnSpcReduction="10000"/>
          </a:bodyPr>
          <a:lstStyle/>
          <a:p>
            <a:r>
              <a:rPr lang="en-US" b="1" dirty="0"/>
              <a:t>Have a Federated Risk Consultant come to your property &amp; complete a Fire Safety Walkthrough, including Thermography Scan</a:t>
            </a:r>
          </a:p>
          <a:p>
            <a:endParaRPr lang="en-US" b="1" dirty="0"/>
          </a:p>
          <a:p>
            <a:r>
              <a:rPr lang="en-US" b="1" dirty="0"/>
              <a:t>Discussion on Top 5 Exposures to keep any eye out for on a monthly basis </a:t>
            </a:r>
          </a:p>
          <a:p>
            <a:endParaRPr lang="en-US" b="1" dirty="0"/>
          </a:p>
          <a:p>
            <a:r>
              <a:rPr lang="en-US" b="1" dirty="0"/>
              <a:t>All employees trained &amp; safety incentive program introduced</a:t>
            </a:r>
          </a:p>
        </p:txBody>
      </p:sp>
      <p:sp>
        <p:nvSpPr>
          <p:cNvPr id="3" name="Text Placeholder 2">
            <a:extLst>
              <a:ext uri="{FF2B5EF4-FFF2-40B4-BE49-F238E27FC236}">
                <a16:creationId xmlns:a16="http://schemas.microsoft.com/office/drawing/2014/main" id="{330BDA85-80B3-FC30-F569-5E35FF9627C4}"/>
              </a:ext>
            </a:extLst>
          </p:cNvPr>
          <p:cNvSpPr>
            <a:spLocks noGrp="1"/>
          </p:cNvSpPr>
          <p:nvPr>
            <p:ph type="body" sz="quarter" idx="11"/>
          </p:nvPr>
        </p:nvSpPr>
        <p:spPr/>
        <p:txBody>
          <a:bodyPr/>
          <a:lstStyle/>
          <a:p>
            <a:r>
              <a:rPr lang="en-US" b="1" dirty="0"/>
              <a:t>Game Plan</a:t>
            </a:r>
          </a:p>
        </p:txBody>
      </p:sp>
    </p:spTree>
    <p:extLst>
      <p:ext uri="{BB962C8B-B14F-4D97-AF65-F5344CB8AC3E}">
        <p14:creationId xmlns:p14="http://schemas.microsoft.com/office/powerpoint/2010/main" val="312955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 y="1428750"/>
            <a:ext cx="12192000" cy="11648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tileRect/>
          </a:gradFill>
        </p:spPr>
        <p:txBody>
          <a:bodyPr vert="horz" lIns="91440" tIns="45720" rIns="91440" bIns="45720" rtlCol="0">
            <a:normAutofit/>
          </a:bodyPr>
          <a:lstStyle>
            <a:lvl1pPr algn="l" defTabSz="1219170" rtl="0" eaLnBrk="1" latinLnBrk="0" hangingPunct="1">
              <a:spcBef>
                <a:spcPct val="0"/>
              </a:spcBef>
              <a:buNone/>
              <a:defRPr sz="37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a:lstStyle>
          <a:p>
            <a:pPr algn="ctr" defTabSz="914400">
              <a:lnSpc>
                <a:spcPct val="90000"/>
              </a:lnSpc>
              <a:spcBef>
                <a:spcPts val="1000"/>
              </a:spcBef>
            </a:pPr>
            <a:r>
              <a:rPr lang="en-US" sz="6000" kern="1200" dirty="0">
                <a:solidFill>
                  <a:schemeClr val="tx1"/>
                </a:solidFill>
                <a:effectLst/>
                <a:latin typeface="+mj-lt"/>
                <a:ea typeface="+mn-ea"/>
                <a:cs typeface="+mn-cs"/>
              </a:rPr>
              <a:t>Federated Fire Losses - FREQUENCY</a:t>
            </a:r>
          </a:p>
        </p:txBody>
      </p:sp>
      <p:sp>
        <p:nvSpPr>
          <p:cNvPr id="11" name="Title 6"/>
          <p:cNvSpPr txBox="1">
            <a:spLocks/>
          </p:cNvSpPr>
          <p:nvPr/>
        </p:nvSpPr>
        <p:spPr>
          <a:xfrm>
            <a:off x="1092200" y="0"/>
            <a:ext cx="9990138" cy="842963"/>
          </a:xfrm>
          <a:prstGeom prst="rect">
            <a:avLst/>
          </a:prstGeom>
        </p:spPr>
        <p:txBody>
          <a:bodyPr vert="horz" lIns="91440" tIns="45720" rIns="91440" bIns="45720" rtlCol="0" anchor="ctr" anchorCtr="0">
            <a:normAutofit/>
          </a:bodyPr>
          <a:lstStyle>
            <a:lvl1pPr algn="l" defTabSz="1219170" rtl="0" eaLnBrk="1" latinLnBrk="0" hangingPunct="1">
              <a:spcBef>
                <a:spcPct val="0"/>
              </a:spcBef>
              <a:buNone/>
              <a:defRPr sz="37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a:lstStyle>
          <a:p>
            <a:pPr algn="ctr" defTabSz="914400">
              <a:lnSpc>
                <a:spcPct val="90000"/>
              </a:lnSpc>
              <a:spcBef>
                <a:spcPts val="1000"/>
              </a:spcBef>
            </a:pPr>
            <a:r>
              <a:rPr lang="en-US" sz="4000" kern="1200" dirty="0">
                <a:effectLst/>
                <a:latin typeface="+mj-lt"/>
                <a:ea typeface="+mn-ea"/>
                <a:cs typeface="+mn-cs"/>
              </a:rPr>
              <a:t>Fire Losses- Frequency</a:t>
            </a:r>
          </a:p>
        </p:txBody>
      </p:sp>
      <p:graphicFrame>
        <p:nvGraphicFramePr>
          <p:cNvPr id="15" name="Content Placeholder 5"/>
          <p:cNvGraphicFramePr>
            <a:graphicFrameLocks noGrp="1"/>
          </p:cNvGraphicFramePr>
          <p:nvPr>
            <p:ph sz="quarter" idx="11"/>
          </p:nvPr>
        </p:nvGraphicFramePr>
        <p:xfrm>
          <a:off x="452438" y="2881313"/>
          <a:ext cx="11366500" cy="361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941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8345" y="2586792"/>
            <a:ext cx="3576578" cy="2800767"/>
          </a:xfrm>
          <a:prstGeom prst="rect">
            <a:avLst/>
          </a:prstGeom>
          <a:noFill/>
        </p:spPr>
        <p:txBody>
          <a:bodyPr wrap="square" rtlCol="0">
            <a:spAutoFit/>
          </a:bodyPr>
          <a:lstStyle/>
          <a:p>
            <a:pPr algn="ctr"/>
            <a:r>
              <a:rPr lang="en-US" sz="4400" b="1" dirty="0"/>
              <a:t>Fire</a:t>
            </a:r>
          </a:p>
          <a:p>
            <a:pPr algn="ctr"/>
            <a:r>
              <a:rPr lang="en-US" sz="4400" b="1" dirty="0"/>
              <a:t>Prevention and Safety Checklist </a:t>
            </a:r>
          </a:p>
        </p:txBody>
      </p:sp>
      <p:pic>
        <p:nvPicPr>
          <p:cNvPr id="6" name="Picture 5"/>
          <p:cNvPicPr>
            <a:picLocks noChangeAspect="1"/>
          </p:cNvPicPr>
          <p:nvPr/>
        </p:nvPicPr>
        <p:blipFill>
          <a:blip r:embed="rId3"/>
          <a:stretch>
            <a:fillRect/>
          </a:stretch>
        </p:blipFill>
        <p:spPr>
          <a:xfrm rot="1129130">
            <a:off x="6976713" y="1727168"/>
            <a:ext cx="3491314" cy="452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rot="20645572">
            <a:off x="4413673" y="1715873"/>
            <a:ext cx="3470026" cy="4499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
        <p:nvSpPr>
          <p:cNvPr id="9" name="TextBox 8">
            <a:extLst>
              <a:ext uri="{FF2B5EF4-FFF2-40B4-BE49-F238E27FC236}">
                <a16:creationId xmlns:a16="http://schemas.microsoft.com/office/drawing/2014/main" id="{8097B687-5876-82A3-0929-E7C2FE33606E}"/>
              </a:ext>
            </a:extLst>
          </p:cNvPr>
          <p:cNvSpPr txBox="1"/>
          <p:nvPr/>
        </p:nvSpPr>
        <p:spPr>
          <a:xfrm>
            <a:off x="81023" y="0"/>
            <a:ext cx="11972081" cy="769441"/>
          </a:xfrm>
          <a:prstGeom prst="rect">
            <a:avLst/>
          </a:prstGeom>
          <a:noFill/>
        </p:spPr>
        <p:txBody>
          <a:bodyPr wrap="square" rtlCol="0">
            <a:spAutoFit/>
          </a:bodyPr>
          <a:lstStyle/>
          <a:p>
            <a:pPr algn="ctr"/>
            <a:r>
              <a:rPr lang="en-US" sz="4400" b="1" dirty="0">
                <a:solidFill>
                  <a:schemeClr val="bg1"/>
                </a:solidFill>
                <a:latin typeface="+mj-lt"/>
              </a:rPr>
              <a:t>Conduct Your Own Walkthroughs </a:t>
            </a:r>
          </a:p>
        </p:txBody>
      </p:sp>
    </p:spTree>
    <p:extLst>
      <p:ext uri="{BB962C8B-B14F-4D97-AF65-F5344CB8AC3E}">
        <p14:creationId xmlns:p14="http://schemas.microsoft.com/office/powerpoint/2010/main" val="156560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 y="1428750"/>
            <a:ext cx="12192000" cy="11648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tileRect/>
          </a:gradFill>
        </p:spPr>
        <p:txBody>
          <a:bodyPr vert="horz" lIns="91440" tIns="45720" rIns="91440" bIns="45720" rtlCol="0">
            <a:normAutofit/>
          </a:bodyPr>
          <a:lstStyle>
            <a:lvl1pPr algn="l" defTabSz="1219170" rtl="0" eaLnBrk="1" latinLnBrk="0" hangingPunct="1">
              <a:spcBef>
                <a:spcPct val="0"/>
              </a:spcBef>
              <a:buNone/>
              <a:defRPr sz="37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a:lstStyle>
          <a:p>
            <a:pPr algn="ctr" defTabSz="914400">
              <a:lnSpc>
                <a:spcPct val="90000"/>
              </a:lnSpc>
              <a:spcBef>
                <a:spcPts val="1000"/>
              </a:spcBef>
            </a:pPr>
            <a:r>
              <a:rPr lang="en-US" sz="6000" kern="1200" dirty="0">
                <a:solidFill>
                  <a:schemeClr val="tx1"/>
                </a:solidFill>
                <a:effectLst/>
                <a:latin typeface="+mj-lt"/>
                <a:ea typeface="+mn-ea"/>
                <a:cs typeface="+mn-cs"/>
              </a:rPr>
              <a:t>Federated Fire Losses - AVG</a:t>
            </a:r>
          </a:p>
        </p:txBody>
      </p:sp>
      <p:sp>
        <p:nvSpPr>
          <p:cNvPr id="11" name="Title 6"/>
          <p:cNvSpPr txBox="1">
            <a:spLocks/>
          </p:cNvSpPr>
          <p:nvPr/>
        </p:nvSpPr>
        <p:spPr>
          <a:xfrm>
            <a:off x="1092200" y="0"/>
            <a:ext cx="9990138" cy="842963"/>
          </a:xfrm>
          <a:prstGeom prst="rect">
            <a:avLst/>
          </a:prstGeom>
        </p:spPr>
        <p:txBody>
          <a:bodyPr vert="horz" lIns="91440" tIns="45720" rIns="91440" bIns="45720" rtlCol="0" anchor="ctr" anchorCtr="0">
            <a:normAutofit/>
          </a:bodyPr>
          <a:lstStyle>
            <a:lvl1pPr algn="l" defTabSz="1219170" rtl="0" eaLnBrk="1" latinLnBrk="0" hangingPunct="1">
              <a:spcBef>
                <a:spcPct val="0"/>
              </a:spcBef>
              <a:buNone/>
              <a:defRPr sz="3700" b="1" kern="1200">
                <a:solidFill>
                  <a:schemeClr val="bg1"/>
                </a:solidFill>
                <a:effectLst>
                  <a:outerShdw blurRad="38100" dist="38100" dir="2700000" algn="tl">
                    <a:srgbClr val="000000">
                      <a:alpha val="43137"/>
                    </a:srgbClr>
                  </a:outerShdw>
                </a:effectLst>
                <a:latin typeface="Cambria" panose="02040503050406030204" pitchFamily="18" charset="0"/>
                <a:ea typeface="+mj-ea"/>
                <a:cs typeface="+mj-cs"/>
              </a:defRPr>
            </a:lvl1pPr>
          </a:lstStyle>
          <a:p>
            <a:pPr algn="ctr" defTabSz="914400">
              <a:lnSpc>
                <a:spcPct val="90000"/>
              </a:lnSpc>
              <a:spcBef>
                <a:spcPts val="1000"/>
              </a:spcBef>
            </a:pPr>
            <a:r>
              <a:rPr lang="en-US" sz="4000" kern="1200" dirty="0">
                <a:effectLst/>
                <a:latin typeface="+mj-lt"/>
                <a:ea typeface="+mn-ea"/>
                <a:cs typeface="+mn-cs"/>
              </a:rPr>
              <a:t>Fire Losses- Average Severity</a:t>
            </a:r>
          </a:p>
        </p:txBody>
      </p:sp>
      <p:graphicFrame>
        <p:nvGraphicFramePr>
          <p:cNvPr id="7" name="Content Placeholder 5"/>
          <p:cNvGraphicFramePr>
            <a:graphicFrameLocks noGrp="1"/>
          </p:cNvGraphicFramePr>
          <p:nvPr>
            <p:ph sz="quarter" idx="11"/>
          </p:nvPr>
        </p:nvGraphicFramePr>
        <p:xfrm>
          <a:off x="452438" y="2881313"/>
          <a:ext cx="11366500" cy="361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244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0175" y="2255838"/>
            <a:ext cx="6986588" cy="2711450"/>
          </a:xfrm>
        </p:spPr>
        <p:txBody>
          <a:bodyPr>
            <a:normAutofit/>
          </a:bodyPr>
          <a:lstStyle/>
          <a:p>
            <a:pPr>
              <a:lnSpc>
                <a:spcPct val="100000"/>
              </a:lnSpc>
            </a:pPr>
            <a:r>
              <a:rPr lang="en-US" b="1" dirty="0">
                <a:latin typeface="+mj-lt"/>
              </a:rPr>
              <a:t>Every business is susceptible to loss by fire</a:t>
            </a:r>
          </a:p>
          <a:p>
            <a:pPr>
              <a:lnSpc>
                <a:spcPct val="100000"/>
              </a:lnSpc>
            </a:pPr>
            <a:r>
              <a:rPr lang="en-US" b="1" dirty="0">
                <a:latin typeface="+mj-lt"/>
              </a:rPr>
              <a:t>According to (FEMA) 40 percent of companies do not reopen after a disaster</a:t>
            </a:r>
          </a:p>
          <a:p>
            <a:pPr>
              <a:lnSpc>
                <a:spcPct val="100000"/>
              </a:lnSpc>
            </a:pPr>
            <a:r>
              <a:rPr lang="en-US" b="1" dirty="0">
                <a:latin typeface="+mj-lt"/>
              </a:rPr>
              <a:t>Another 25 percent fail within one year</a:t>
            </a:r>
            <a:endParaRPr lang="en-US" sz="1500" b="1" dirty="0">
              <a:latin typeface="+mj-lt"/>
            </a:endParaRPr>
          </a:p>
          <a:p>
            <a:pPr marL="0" indent="0">
              <a:lnSpc>
                <a:spcPct val="100000"/>
              </a:lnSpc>
              <a:buNone/>
            </a:pPr>
            <a:endParaRPr lang="en-US" sz="1900" baseline="30000" dirty="0">
              <a:latin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014" y="2313739"/>
            <a:ext cx="4772691" cy="3534268"/>
          </a:xfrm>
          <a:prstGeom prst="rect">
            <a:avLst/>
          </a:prstGeom>
          <a:ln>
            <a:noFill/>
          </a:ln>
          <a:effectLst>
            <a:outerShdw blurRad="292100" dist="139700" dir="2700000" algn="tl" rotWithShape="0">
              <a:srgbClr val="333333">
                <a:alpha val="65000"/>
              </a:srgbClr>
            </a:outerShdw>
          </a:effectLst>
        </p:spPr>
      </p:pic>
      <p:sp>
        <p:nvSpPr>
          <p:cNvPr id="13" name="Text Placeholder 1">
            <a:extLst>
              <a:ext uri="{FF2B5EF4-FFF2-40B4-BE49-F238E27FC236}">
                <a16:creationId xmlns:a16="http://schemas.microsoft.com/office/drawing/2014/main" id="{B6118585-A5A9-67E7-63D5-027DDAAD7A00}"/>
              </a:ext>
            </a:extLst>
          </p:cNvPr>
          <p:cNvSpPr>
            <a:spLocks noGrp="1"/>
          </p:cNvSpPr>
          <p:nvPr>
            <p:ph type="body" sz="quarter" idx="11"/>
          </p:nvPr>
        </p:nvSpPr>
        <p:spPr>
          <a:xfrm>
            <a:off x="587375" y="0"/>
            <a:ext cx="11006138" cy="842963"/>
          </a:xfrm>
        </p:spPr>
        <p:txBody>
          <a:bodyPr/>
          <a:lstStyle/>
          <a:p>
            <a:r>
              <a:rPr lang="en-US" b="1" dirty="0"/>
              <a:t>Understanding The Exposure </a:t>
            </a:r>
          </a:p>
        </p:txBody>
      </p:sp>
    </p:spTree>
    <p:extLst>
      <p:ext uri="{BB962C8B-B14F-4D97-AF65-F5344CB8AC3E}">
        <p14:creationId xmlns:p14="http://schemas.microsoft.com/office/powerpoint/2010/main" val="419260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1233" y="1505974"/>
            <a:ext cx="11722443" cy="4565827"/>
          </a:xfrm>
        </p:spPr>
        <p:txBody>
          <a:bodyPr>
            <a:normAutofit fontScale="40000" lnSpcReduction="20000"/>
          </a:bodyPr>
          <a:lstStyle/>
          <a:p>
            <a:r>
              <a:rPr lang="en-US" sz="8800" b="1" dirty="0">
                <a:latin typeface="+mj-lt"/>
              </a:rPr>
              <a:t>Repurposed/Renovated Buildings</a:t>
            </a:r>
          </a:p>
          <a:p>
            <a:endParaRPr lang="en-US" sz="8800" b="1" dirty="0">
              <a:latin typeface="+mj-lt"/>
            </a:endParaRPr>
          </a:p>
          <a:p>
            <a:r>
              <a:rPr lang="en-US" sz="8800" b="1" dirty="0">
                <a:latin typeface="+mj-lt"/>
              </a:rPr>
              <a:t>Delayed preventative maintenance on machinery &amp; equipment</a:t>
            </a:r>
          </a:p>
          <a:p>
            <a:endParaRPr lang="en-US" sz="8800" b="1" dirty="0">
              <a:latin typeface="+mj-lt"/>
            </a:endParaRPr>
          </a:p>
          <a:p>
            <a:r>
              <a:rPr lang="en-US" sz="8800" b="1" dirty="0">
                <a:latin typeface="+mj-lt"/>
              </a:rPr>
              <a:t>Common Hazards</a:t>
            </a:r>
          </a:p>
          <a:p>
            <a:endParaRPr lang="en-US" sz="3600" dirty="0">
              <a:latin typeface="+mj-lt"/>
            </a:endParaRPr>
          </a:p>
          <a:p>
            <a:endParaRPr lang="en-US" sz="3600" dirty="0">
              <a:latin typeface="+mj-lt"/>
            </a:endParaRPr>
          </a:p>
          <a:p>
            <a:pPr marL="0" indent="0">
              <a:buNone/>
            </a:pPr>
            <a:endParaRPr lang="en-US" sz="3600" dirty="0">
              <a:latin typeface="+mj-lt"/>
            </a:endParaRPr>
          </a:p>
          <a:p>
            <a:endParaRPr lang="en-US" sz="3600" dirty="0">
              <a:latin typeface="+mj-lt"/>
            </a:endParaRPr>
          </a:p>
          <a:p>
            <a:endParaRPr lang="en-US" sz="3600" baseline="30000" dirty="0">
              <a:latin typeface="+mj-lt"/>
            </a:endParaRPr>
          </a:p>
          <a:p>
            <a:pPr marL="0" indent="0" algn="r">
              <a:buNone/>
            </a:pPr>
            <a:br>
              <a:rPr lang="en-US" sz="1200" dirty="0">
                <a:latin typeface="+mj-lt"/>
              </a:rPr>
            </a:br>
            <a:endParaRPr lang="en-US" sz="3600" dirty="0">
              <a:latin typeface="+mj-lt"/>
            </a:endParaRPr>
          </a:p>
        </p:txBody>
      </p:sp>
      <p:sp>
        <p:nvSpPr>
          <p:cNvPr id="2" name="Title 1"/>
          <p:cNvSpPr>
            <a:spLocks noGrp="1"/>
          </p:cNvSpPr>
          <p:nvPr>
            <p:ph type="ctrTitle" idx="4294967295"/>
          </p:nvPr>
        </p:nvSpPr>
        <p:spPr>
          <a:xfrm>
            <a:off x="1359218" y="0"/>
            <a:ext cx="9186862" cy="1143000"/>
          </a:xfrm>
        </p:spPr>
        <p:txBody>
          <a:bodyPr/>
          <a:lstStyle/>
          <a:p>
            <a:pPr algn="ctr"/>
            <a:r>
              <a:rPr lang="en-US" b="1" dirty="0">
                <a:solidFill>
                  <a:schemeClr val="bg1"/>
                </a:solidFill>
              </a:rPr>
              <a:t>Why are these fires occurring?</a:t>
            </a:r>
          </a:p>
        </p:txBody>
      </p:sp>
    </p:spTree>
    <p:extLst>
      <p:ext uri="{BB962C8B-B14F-4D97-AF65-F5344CB8AC3E}">
        <p14:creationId xmlns:p14="http://schemas.microsoft.com/office/powerpoint/2010/main" val="389670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414338" y="436563"/>
            <a:ext cx="3017837" cy="596900"/>
          </a:xfrm>
        </p:spPr>
        <p:txBody>
          <a:bodyPr>
            <a:normAutofit fontScale="92500"/>
          </a:bodyPr>
          <a:lstStyle/>
          <a:p>
            <a:pPr marL="0" lvl="0" indent="0">
              <a:lnSpc>
                <a:spcPct val="100000"/>
              </a:lnSpc>
              <a:spcBef>
                <a:spcPts val="0"/>
              </a:spcBef>
              <a:buNone/>
              <a:defRPr/>
            </a:pPr>
            <a:r>
              <a:rPr lang="en-US" sz="3200" dirty="0">
                <a:solidFill>
                  <a:prstClr val="white"/>
                </a:solidFill>
              </a:rPr>
              <a:t>Common Hazards</a:t>
            </a:r>
          </a:p>
        </p:txBody>
      </p:sp>
      <p:pic>
        <p:nvPicPr>
          <p:cNvPr id="6" name="Picture 5"/>
          <p:cNvPicPr>
            <a:picLocks noChangeAspect="1"/>
          </p:cNvPicPr>
          <p:nvPr/>
        </p:nvPicPr>
        <p:blipFill rotWithShape="1">
          <a:blip r:embed="rId3"/>
          <a:srcRect r="5095"/>
          <a:stretch/>
        </p:blipFill>
        <p:spPr>
          <a:xfrm>
            <a:off x="3552201" y="67585"/>
            <a:ext cx="3963856" cy="302929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t="21218"/>
          <a:stretch/>
        </p:blipFill>
        <p:spPr>
          <a:xfrm>
            <a:off x="7973103" y="73112"/>
            <a:ext cx="4121735" cy="30065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3619227" y="3534105"/>
            <a:ext cx="3928885" cy="31981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srcRect l="7868" r="12117"/>
          <a:stretch/>
        </p:blipFill>
        <p:spPr>
          <a:xfrm>
            <a:off x="7923037" y="3528205"/>
            <a:ext cx="4162239" cy="320517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06666" y="2278397"/>
            <a:ext cx="2732923" cy="1815882"/>
          </a:xfrm>
          <a:prstGeom prst="rect">
            <a:avLst/>
          </a:prstGeom>
          <a:noFill/>
        </p:spPr>
        <p:txBody>
          <a:bodyPr wrap="square" numCol="1" rtlCol="0">
            <a:spAutoFit/>
          </a:bodyPr>
          <a:lstStyle/>
          <a:p>
            <a:pPr marL="342900" indent="-342900">
              <a:buFont typeface="Wingdings" panose="05000000000000000000" pitchFamily="2" charset="2"/>
              <a:buChar char="§"/>
              <a:defRPr/>
            </a:pPr>
            <a:r>
              <a:rPr lang="en-US" sz="2800" dirty="0">
                <a:solidFill>
                  <a:prstClr val="white"/>
                </a:solidFill>
                <a:ea typeface="Source Sans Pro" panose="020B0503030403020204" pitchFamily="34" charset="0"/>
              </a:rPr>
              <a:t>Heating</a:t>
            </a:r>
          </a:p>
          <a:p>
            <a:pPr marL="342900" indent="-342900">
              <a:buFont typeface="Wingdings" panose="05000000000000000000" pitchFamily="2" charset="2"/>
              <a:buChar char="§"/>
              <a:defRPr/>
            </a:pPr>
            <a:r>
              <a:rPr lang="en-US" sz="2800" dirty="0">
                <a:solidFill>
                  <a:prstClr val="white"/>
                </a:solidFill>
                <a:ea typeface="Source Sans Pro" panose="020B0503030403020204" pitchFamily="34" charset="0"/>
              </a:rPr>
              <a:t>Electrical</a:t>
            </a:r>
          </a:p>
          <a:p>
            <a:pPr marL="342900" indent="-342900">
              <a:buFont typeface="Wingdings" panose="05000000000000000000" pitchFamily="2" charset="2"/>
              <a:buChar char="§"/>
              <a:defRPr/>
            </a:pPr>
            <a:r>
              <a:rPr lang="en-US" sz="2800" dirty="0">
                <a:solidFill>
                  <a:prstClr val="white"/>
                </a:solidFill>
                <a:ea typeface="Source Sans Pro" panose="020B0503030403020204" pitchFamily="34" charset="0"/>
              </a:rPr>
              <a:t>Smoking</a:t>
            </a:r>
          </a:p>
          <a:p>
            <a:pPr marL="342900" indent="-342900">
              <a:buFont typeface="Wingdings" panose="05000000000000000000" pitchFamily="2" charset="2"/>
              <a:buChar char="§"/>
              <a:defRPr/>
            </a:pPr>
            <a:r>
              <a:rPr lang="en-US" sz="2800" dirty="0">
                <a:solidFill>
                  <a:prstClr val="white"/>
                </a:solidFill>
                <a:ea typeface="Source Sans Pro" panose="020B0503030403020204" pitchFamily="34" charset="0"/>
              </a:rPr>
              <a:t>Housekeeping </a:t>
            </a:r>
          </a:p>
        </p:txBody>
      </p:sp>
      <p:pic>
        <p:nvPicPr>
          <p:cNvPr id="2" name="Picture 1">
            <a:extLst>
              <a:ext uri="{FF2B5EF4-FFF2-40B4-BE49-F238E27FC236}">
                <a16:creationId xmlns:a16="http://schemas.microsoft.com/office/drawing/2014/main" id="{80343329-C27C-0016-059F-3778190437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36" y="5652508"/>
            <a:ext cx="2005758" cy="1121761"/>
          </a:xfrm>
          <a:prstGeom prst="rect">
            <a:avLst/>
          </a:prstGeom>
        </p:spPr>
      </p:pic>
    </p:spTree>
    <p:extLst>
      <p:ext uri="{BB962C8B-B14F-4D97-AF65-F5344CB8AC3E}">
        <p14:creationId xmlns:p14="http://schemas.microsoft.com/office/powerpoint/2010/main" val="400698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7153" y="2650233"/>
            <a:ext cx="3594570" cy="1323439"/>
          </a:xfrm>
          <a:prstGeom prst="rect">
            <a:avLst/>
          </a:prstGeom>
          <a:noFill/>
        </p:spPr>
        <p:txBody>
          <a:bodyPr wrap="square" numCol="1" rtlCol="0">
            <a:spAutoFit/>
          </a:bodyPr>
          <a:lstStyle/>
          <a:p>
            <a:pPr marL="342900" indent="-342900">
              <a:buFont typeface="Wingdings" panose="05000000000000000000" pitchFamily="2" charset="2"/>
              <a:buChar char="§"/>
              <a:defRPr/>
            </a:pPr>
            <a:r>
              <a:rPr lang="en-US" sz="2000" dirty="0">
                <a:solidFill>
                  <a:prstClr val="white"/>
                </a:solidFill>
                <a:ea typeface="Source Sans Pro" panose="020B0503030403020204" pitchFamily="34" charset="0"/>
              </a:rPr>
              <a:t>Heating</a:t>
            </a:r>
          </a:p>
          <a:p>
            <a:pPr marL="342900" indent="-342900">
              <a:buFont typeface="Wingdings" panose="05000000000000000000" pitchFamily="2" charset="2"/>
              <a:buChar char="§"/>
              <a:defRPr/>
            </a:pPr>
            <a:r>
              <a:rPr lang="en-US" sz="2000" dirty="0">
                <a:solidFill>
                  <a:prstClr val="white"/>
                </a:solidFill>
                <a:ea typeface="Source Sans Pro" panose="020B0503030403020204" pitchFamily="34" charset="0"/>
              </a:rPr>
              <a:t>Electrical</a:t>
            </a:r>
          </a:p>
          <a:p>
            <a:pPr marL="342900" indent="-342900">
              <a:buFont typeface="Wingdings" panose="05000000000000000000" pitchFamily="2" charset="2"/>
              <a:buChar char="§"/>
              <a:defRPr/>
            </a:pPr>
            <a:r>
              <a:rPr lang="en-US" sz="2000" dirty="0">
                <a:solidFill>
                  <a:prstClr val="white"/>
                </a:solidFill>
                <a:ea typeface="Source Sans Pro" panose="020B0503030403020204" pitchFamily="34" charset="0"/>
              </a:rPr>
              <a:t>Smoking</a:t>
            </a:r>
          </a:p>
          <a:p>
            <a:pPr marL="342900" indent="-342900">
              <a:buFont typeface="Wingdings" panose="05000000000000000000" pitchFamily="2" charset="2"/>
              <a:buChar char="§"/>
              <a:defRPr/>
            </a:pPr>
            <a:r>
              <a:rPr lang="en-US" sz="2000" dirty="0">
                <a:solidFill>
                  <a:prstClr val="white"/>
                </a:solidFill>
                <a:ea typeface="Source Sans Pro" panose="020B0503030403020204" pitchFamily="34" charset="0"/>
              </a:rPr>
              <a:t>Housekeeping </a:t>
            </a:r>
          </a:p>
        </p:txBody>
      </p:sp>
      <p:sp>
        <p:nvSpPr>
          <p:cNvPr id="10" name="TextBox 9"/>
          <p:cNvSpPr txBox="1"/>
          <p:nvPr/>
        </p:nvSpPr>
        <p:spPr>
          <a:xfrm>
            <a:off x="6224512" y="2560325"/>
            <a:ext cx="5967488" cy="1107996"/>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bg1"/>
                </a:solidFill>
                <a:ea typeface="Source Sans Pro" panose="020B0503030403020204" pitchFamily="34" charset="0"/>
              </a:rPr>
              <a:t>Greasy or Oily Rags</a:t>
            </a:r>
          </a:p>
          <a:p>
            <a:pPr marL="285750" indent="-285750">
              <a:buFont typeface="Wingdings" panose="05000000000000000000" pitchFamily="2" charset="2"/>
              <a:buChar char="§"/>
            </a:pPr>
            <a:endParaRPr lang="en-US" dirty="0">
              <a:solidFill>
                <a:prstClr val="white"/>
              </a:solidFill>
              <a:ea typeface="Source Sans Pro" panose="020B0503030403020204" pitchFamily="34" charset="0"/>
            </a:endParaRPr>
          </a:p>
          <a:p>
            <a:pPr marL="285750" indent="-285750">
              <a:buFont typeface="Wingdings" panose="05000000000000000000" pitchFamily="2" charset="2"/>
              <a:buChar char="§"/>
            </a:pPr>
            <a:r>
              <a:rPr lang="en-US" dirty="0">
                <a:solidFill>
                  <a:prstClr val="white"/>
                </a:solidFill>
                <a:ea typeface="Source Sans Pro" panose="020B0503030403020204" pitchFamily="34" charset="0"/>
              </a:rPr>
              <a:t>Lithium-ion powered tools/equipment </a:t>
            </a:r>
          </a:p>
          <a:p>
            <a:pPr lvl="0">
              <a:defRPr/>
            </a:pPr>
            <a:endParaRPr lang="en-US" sz="1200" dirty="0">
              <a:solidFill>
                <a:prstClr val="white"/>
              </a:solidFill>
              <a:ea typeface="Source Sans Pro" panose="020B0503030403020204" pitchFamily="34" charset="0"/>
            </a:endParaRPr>
          </a:p>
        </p:txBody>
      </p:sp>
      <p:cxnSp>
        <p:nvCxnSpPr>
          <p:cNvPr id="13" name="Straight Connector 12"/>
          <p:cNvCxnSpPr>
            <a:cxnSpLocks/>
          </p:cNvCxnSpPr>
          <p:nvPr/>
        </p:nvCxnSpPr>
        <p:spPr>
          <a:xfrm>
            <a:off x="6096000" y="2443335"/>
            <a:ext cx="0" cy="44146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092042" y="1428341"/>
            <a:ext cx="3958" cy="1014994"/>
          </a:xfrm>
          <a:prstGeom prst="line">
            <a:avLst/>
          </a:prstGeom>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A5947B4D-DA46-9EA8-3C86-14907153831B}"/>
              </a:ext>
            </a:extLst>
          </p:cNvPr>
          <p:cNvSpPr>
            <a:spLocks noGrp="1"/>
          </p:cNvSpPr>
          <p:nvPr>
            <p:ph type="body" sz="quarter" idx="14"/>
          </p:nvPr>
        </p:nvSpPr>
        <p:spPr/>
        <p:txBody>
          <a:bodyPr/>
          <a:lstStyle/>
          <a:p>
            <a:r>
              <a:rPr lang="en-US" b="1" dirty="0"/>
              <a:t>Types of Hazards</a:t>
            </a:r>
          </a:p>
        </p:txBody>
      </p:sp>
      <p:sp>
        <p:nvSpPr>
          <p:cNvPr id="25" name="Text Placeholder 21">
            <a:extLst>
              <a:ext uri="{FF2B5EF4-FFF2-40B4-BE49-F238E27FC236}">
                <a16:creationId xmlns:a16="http://schemas.microsoft.com/office/drawing/2014/main" id="{166821C7-79EB-B3CC-887C-2D2302587395}"/>
              </a:ext>
            </a:extLst>
          </p:cNvPr>
          <p:cNvSpPr>
            <a:spLocks noGrp="1"/>
          </p:cNvSpPr>
          <p:nvPr>
            <p:ph type="body" sz="quarter" idx="12"/>
          </p:nvPr>
        </p:nvSpPr>
        <p:spPr>
          <a:xfrm>
            <a:off x="0" y="1485708"/>
            <a:ext cx="6086160" cy="101499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Common Hazards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noProof="0" dirty="0">
                <a:solidFill>
                  <a:prstClr val="black"/>
                </a:solidFill>
                <a:latin typeface="Calibri" panose="020F0502020204030204"/>
              </a:rPr>
              <a:t>(Seen in almost every business</a:t>
            </a:r>
            <a:r>
              <a:rPr lang="en-US" sz="18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Placeholder 22">
            <a:extLst>
              <a:ext uri="{FF2B5EF4-FFF2-40B4-BE49-F238E27FC236}">
                <a16:creationId xmlns:a16="http://schemas.microsoft.com/office/drawing/2014/main" id="{2A09BB9F-D72B-5A05-9457-E147DE37FD80}"/>
              </a:ext>
            </a:extLst>
          </p:cNvPr>
          <p:cNvSpPr>
            <a:spLocks noGrp="1"/>
          </p:cNvSpPr>
          <p:nvPr>
            <p:ph type="body" sz="quarter" idx="13"/>
          </p:nvPr>
        </p:nvSpPr>
        <p:spPr>
          <a:xfrm>
            <a:off x="6086160" y="1485707"/>
            <a:ext cx="6105840" cy="101499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Special Hazards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prstClr val="black"/>
                </a:solidFill>
                <a:latin typeface="Calibri" panose="020F0502020204030204"/>
              </a:rPr>
              <a:t>(Type of business specific)</a:t>
            </a:r>
            <a:endParaRPr kumimoji="0" lang="en-US" sz="1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47285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674" t="432" b="51356"/>
          <a:stretch/>
        </p:blipFill>
        <p:spPr>
          <a:xfrm>
            <a:off x="1463040" y="687429"/>
            <a:ext cx="5585484" cy="3020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419326" y="153552"/>
            <a:ext cx="4300151" cy="6124754"/>
          </a:xfrm>
          <a:prstGeom prst="rect">
            <a:avLst/>
          </a:prstGeom>
        </p:spPr>
        <p:txBody>
          <a:bodyPr wrap="square">
            <a:spAutoFit/>
          </a:bodyPr>
          <a:lstStyle/>
          <a:p>
            <a:pPr marL="285750" indent="-285750">
              <a:buFont typeface="Wingdings" panose="05000000000000000000" pitchFamily="2" charset="2"/>
              <a:buChar char="§"/>
            </a:pPr>
            <a:r>
              <a:rPr lang="en-US" sz="2800" b="1" dirty="0">
                <a:latin typeface="+mj-lt"/>
                <a:ea typeface="Calibri" panose="020F0502020204030204" pitchFamily="34" charset="0"/>
                <a:cs typeface="Times New Roman" panose="02020603050405020304" pitchFamily="18" charset="0"/>
              </a:rPr>
              <a:t>Rag cans deprive a fire of adequate oxygen</a:t>
            </a:r>
          </a:p>
          <a:p>
            <a:endParaRPr lang="en-US" sz="2800" b="1" dirty="0">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800" b="1" dirty="0">
                <a:latin typeface="+mj-lt"/>
                <a:ea typeface="Calibri" panose="020F0502020204030204" pitchFamily="34" charset="0"/>
                <a:cs typeface="Times New Roman" panose="02020603050405020304" pitchFamily="18" charset="0"/>
              </a:rPr>
              <a:t>Oil-soaked combustible rags are subject to ignition by other sources such as welding sparks, cutting torch slag, a carelessly dropped match or cigarette.</a:t>
            </a:r>
          </a:p>
          <a:p>
            <a:endParaRPr lang="en-US" sz="2800" b="1" dirty="0">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800" b="1" dirty="0">
                <a:latin typeface="+mj-lt"/>
                <a:ea typeface="Calibri" panose="020F0502020204030204" pitchFamily="34" charset="0"/>
                <a:cs typeface="Times New Roman" panose="02020603050405020304" pitchFamily="18" charset="0"/>
              </a:rPr>
              <a:t>Rag cans also provide a safe place to store your hazardous rags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339" y="5736239"/>
            <a:ext cx="1999661" cy="1121761"/>
          </a:xfrm>
          <a:prstGeom prst="rect">
            <a:avLst/>
          </a:prstGeom>
        </p:spPr>
      </p:pic>
      <p:sp>
        <p:nvSpPr>
          <p:cNvPr id="6" name="Rectangle 5"/>
          <p:cNvSpPr/>
          <p:nvPr/>
        </p:nvSpPr>
        <p:spPr>
          <a:xfrm rot="16200000">
            <a:off x="-366490" y="3100038"/>
            <a:ext cx="1635191" cy="584775"/>
          </a:xfrm>
          <a:prstGeom prst="rect">
            <a:avLst/>
          </a:prstGeom>
        </p:spPr>
        <p:txBody>
          <a:bodyPr wrap="none">
            <a:spAutoFit/>
          </a:bodyPr>
          <a:lstStyle/>
          <a:p>
            <a:r>
              <a:rPr lang="en-US" sz="3200" dirty="0">
                <a:solidFill>
                  <a:schemeClr val="bg1"/>
                </a:solidFill>
                <a:latin typeface="+mj-lt"/>
                <a:ea typeface="Calibri" panose="020F0502020204030204" pitchFamily="34" charset="0"/>
                <a:cs typeface="Times New Roman" panose="02020603050405020304" pitchFamily="18" charset="0"/>
              </a:rPr>
              <a:t>Rag cans</a:t>
            </a:r>
            <a:endParaRPr lang="en-US" sz="3200" dirty="0">
              <a:solidFill>
                <a:schemeClr val="bg1"/>
              </a:solidFill>
              <a:latin typeface="+mj-lt"/>
            </a:endParaRPr>
          </a:p>
        </p:txBody>
      </p:sp>
    </p:spTree>
    <p:extLst>
      <p:ext uri="{BB962C8B-B14F-4D97-AF65-F5344CB8AC3E}">
        <p14:creationId xmlns:p14="http://schemas.microsoft.com/office/powerpoint/2010/main" val="286960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4CA26E4-8AEC-B7A3-0E4E-CBBF09273C10}"/>
              </a:ext>
            </a:extLst>
          </p:cNvPr>
          <p:cNvSpPr>
            <a:spLocks noGrp="1"/>
          </p:cNvSpPr>
          <p:nvPr>
            <p:ph type="body" sz="quarter" idx="13"/>
          </p:nvPr>
        </p:nvSpPr>
        <p:spPr>
          <a:xfrm>
            <a:off x="511175" y="463550"/>
            <a:ext cx="1794280" cy="5943600"/>
          </a:xfrm>
        </p:spPr>
        <p:txBody>
          <a:bodyPr>
            <a:normAutofit/>
          </a:bodyPr>
          <a:lstStyle/>
          <a:p>
            <a:r>
              <a:rPr lang="en-US" sz="4400" b="1" dirty="0"/>
              <a:t>Lithium-ion Batteries </a:t>
            </a:r>
          </a:p>
        </p:txBody>
      </p:sp>
      <p:pic>
        <p:nvPicPr>
          <p:cNvPr id="3" name="Picture 2">
            <a:extLst>
              <a:ext uri="{FF2B5EF4-FFF2-40B4-BE49-F238E27FC236}">
                <a16:creationId xmlns:a16="http://schemas.microsoft.com/office/drawing/2014/main" id="{D68241D6-521D-840C-540C-BA9D1CC3A4C6}"/>
              </a:ext>
            </a:extLst>
          </p:cNvPr>
          <p:cNvPicPr>
            <a:picLocks noChangeAspect="1"/>
          </p:cNvPicPr>
          <p:nvPr/>
        </p:nvPicPr>
        <p:blipFill>
          <a:blip r:embed="rId3"/>
          <a:stretch>
            <a:fillRect/>
          </a:stretch>
        </p:blipFill>
        <p:spPr>
          <a:xfrm>
            <a:off x="2614246" y="0"/>
            <a:ext cx="9577754" cy="6858000"/>
          </a:xfrm>
          <a:prstGeom prst="rect">
            <a:avLst/>
          </a:prstGeom>
        </p:spPr>
      </p:pic>
    </p:spTree>
    <p:extLst>
      <p:ext uri="{BB962C8B-B14F-4D97-AF65-F5344CB8AC3E}">
        <p14:creationId xmlns:p14="http://schemas.microsoft.com/office/powerpoint/2010/main" val="319543995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023 RM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6A6085F-473A-44EC-8FDA-A2F8D9116EC4}" vid="{1F48EF80-6F11-4947-90ED-CAE2B9DC95A9}"/>
    </a:ext>
  </a:ext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023 RM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6A6085F-473A-44EC-8FDA-A2F8D9116EC4}" vid="{1F48EF80-6F11-4947-90ED-CAE2B9DC95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RMA PPT Template</Template>
  <TotalTime>1278</TotalTime>
  <Words>1469</Words>
  <Application>Microsoft Office PowerPoint</Application>
  <PresentationFormat>Widescreen</PresentationFormat>
  <Paragraphs>155</Paragraphs>
  <Slides>20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Franklin Gothic Medium</vt:lpstr>
      <vt:lpstr>Wingdings</vt:lpstr>
      <vt:lpstr>Blank</vt:lpstr>
      <vt:lpstr>1_Blank</vt:lpstr>
      <vt:lpstr>PowerPoint Presentation</vt:lpstr>
      <vt:lpstr>PowerPoint Presentation</vt:lpstr>
      <vt:lpstr>PowerPoint Presentation</vt:lpstr>
      <vt:lpstr>PowerPoint Presentation</vt:lpstr>
      <vt:lpstr>Why are these fires occurring?</vt:lpstr>
      <vt:lpstr>PowerPoint Presentation</vt:lpstr>
      <vt:lpstr>PowerPoint Presentation</vt:lpstr>
      <vt:lpstr>PowerPoint Presentation</vt:lpstr>
      <vt:lpstr>PowerPoint Presentation</vt:lpstr>
      <vt:lpstr>PowerPoint Presentation</vt:lpstr>
      <vt:lpstr>PowerPoint Presentation</vt:lpstr>
      <vt:lpstr>Warning Signs </vt:lpstr>
      <vt:lpstr>What To Look For </vt:lpstr>
      <vt:lpstr>Electrical</vt:lpstr>
      <vt:lpstr>PowerPoint Presentation</vt:lpstr>
      <vt:lpstr>PowerPoint Presentation</vt:lpstr>
      <vt:lpstr>PowerPoint Presentation</vt:lpstr>
      <vt:lpstr>Electric Space Heaters</vt:lpstr>
      <vt:lpstr>PowerPoint Presentation</vt:lpstr>
      <vt:lpstr>PowerPoint Presentation</vt:lpstr>
    </vt:vector>
  </TitlesOfParts>
  <Company>Federated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Backlund, Christopher M.</dc:creator>
  <cp:lastModifiedBy>Hoyle, Nathan T.</cp:lastModifiedBy>
  <cp:revision>37</cp:revision>
  <cp:lastPrinted>2023-06-16T15:25:21Z</cp:lastPrinted>
  <dcterms:created xsi:type="dcterms:W3CDTF">2023-03-09T20:37:51Z</dcterms:created>
  <dcterms:modified xsi:type="dcterms:W3CDTF">2023-10-18T16:34:06Z</dcterms:modified>
</cp:coreProperties>
</file>