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0" r:id="rId2"/>
    <p:sldId id="296" r:id="rId3"/>
    <p:sldId id="266" r:id="rId4"/>
    <p:sldId id="295" r:id="rId5"/>
    <p:sldId id="297" r:id="rId6"/>
    <p:sldId id="268" r:id="rId7"/>
    <p:sldId id="279" r:id="rId8"/>
    <p:sldId id="269" r:id="rId9"/>
    <p:sldId id="270" r:id="rId10"/>
    <p:sldId id="271" r:id="rId11"/>
    <p:sldId id="272" r:id="rId12"/>
    <p:sldId id="294" r:id="rId13"/>
    <p:sldId id="282" r:id="rId14"/>
    <p:sldId id="289" r:id="rId15"/>
    <p:sldId id="284" r:id="rId16"/>
    <p:sldId id="290" r:id="rId17"/>
    <p:sldId id="283" r:id="rId18"/>
    <p:sldId id="291" r:id="rId19"/>
    <p:sldId id="286" r:id="rId20"/>
    <p:sldId id="292" r:id="rId21"/>
    <p:sldId id="285" r:id="rId22"/>
    <p:sldId id="293" r:id="rId23"/>
    <p:sldId id="298" r:id="rId24"/>
    <p:sldId id="278" r:id="rId25"/>
  </p:sldIdLst>
  <p:sldSz cx="12192000" cy="6858000"/>
  <p:notesSz cx="9369425" cy="7077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8357F-3A70-4E2E-9198-85FCA9AD285F}" v="4" dt="2024-01-23T22:45:28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3094E8-94EA-0F1F-2C8D-91DE9BC698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0084" cy="355083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r>
              <a:rPr lang="en-US" dirty="0"/>
              <a:t>OSC23 Safety in a Production Driven World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523C9-3370-BA15-DA88-D88D3F9231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21993"/>
            <a:ext cx="4060084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r>
              <a:rPr lang="en-US" dirty="0"/>
              <a:t>Presented by Renée Onesti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691BC-F88B-37DE-27FB-5945E70255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07173" y="6721993"/>
            <a:ext cx="4060084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10E2F360-C219-417C-81F6-142C48E31C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7131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0084" cy="355083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r>
              <a:rPr lang="en-US" dirty="0"/>
              <a:t>OSC23 Safety in a Production Driven 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7173" y="0"/>
            <a:ext cx="4060084" cy="355083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4C2A012E-DC4F-4D56-AF8F-C3EC2FE98728}" type="datetimeFigureOut">
              <a:rPr lang="en-US" smtClean="0"/>
              <a:t>1/23/2024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84238"/>
            <a:ext cx="4244975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943" y="3405842"/>
            <a:ext cx="7495540" cy="2786599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1993"/>
            <a:ext cx="4060084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r>
              <a:rPr lang="en-US" dirty="0"/>
              <a:t>Presented by Renée Onesti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7173" y="6721993"/>
            <a:ext cx="4060084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830890F5-ECC5-4F1A-BA97-5CD1A938C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7648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89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59D0F68-3588-4481-9727-2698C4B48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91" y="6291072"/>
            <a:ext cx="2271749" cy="388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3B466C-1864-48F3-9A7D-725C9E6A0AA3}"/>
              </a:ext>
            </a:extLst>
          </p:cNvPr>
          <p:cNvSpPr txBox="1"/>
          <p:nvPr userDrawn="1"/>
        </p:nvSpPr>
        <p:spPr>
          <a:xfrm>
            <a:off x="9600597" y="6060240"/>
            <a:ext cx="2271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dirty="0">
                <a:solidFill>
                  <a:schemeClr val="accent2"/>
                </a:solidFill>
                <a:latin typeface="Arial" panose="020B0604020202020204" pitchFamily="34" charset="0"/>
              </a:rPr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40829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600840769&amp;q=interfered&amp;si=AKbGX_pvY3MWP4azJI0Z_NruCLb8Qb6bZQbI5OQVVXHGRvNoqYS4vuU1XJP_eCtQVnb5Kqponnm-3iqVlyfItvj_CyRPo6WfpJP_uBsyie1HFuqJZ5b8aaw%3D&amp;expnd=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br.org/2002/07/make-your-values-mean-someth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610529" y="536895"/>
            <a:ext cx="4087306" cy="32213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Fantasies and Realities of Safety in a Production Driven World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CNC lathe processing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r="15846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264D5-8270-A340-DDFE-DC0E70106AC0}"/>
              </a:ext>
            </a:extLst>
          </p:cNvPr>
          <p:cNvSpPr txBox="1"/>
          <p:nvPr/>
        </p:nvSpPr>
        <p:spPr>
          <a:xfrm>
            <a:off x="6955277" y="4280170"/>
            <a:ext cx="5009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Renée Onesti</a:t>
            </a:r>
          </a:p>
          <a:p>
            <a:endParaRPr lang="en-US" sz="2000" dirty="0"/>
          </a:p>
          <a:p>
            <a:r>
              <a:rPr lang="en-US" sz="2000" dirty="0"/>
              <a:t>Passionate about American Manufacturing</a:t>
            </a:r>
          </a:p>
        </p:txBody>
      </p:sp>
    </p:spTree>
    <p:extLst>
      <p:ext uri="{BB962C8B-B14F-4D97-AF65-F5344CB8AC3E}">
        <p14:creationId xmlns:p14="http://schemas.microsoft.com/office/powerpoint/2010/main" val="981064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Man praying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78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Bob was asked the question,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“How would you tell the family?”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1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1743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100" dirty="0">
                <a:latin typeface="+mj-lt"/>
                <a:ea typeface="+mj-ea"/>
                <a:cs typeface="+mj-cs"/>
              </a:rPr>
              <a:t>My reason why…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188052" y="3886199"/>
            <a:ext cx="4591551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Key Takeaways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9488B-3C36-CF2B-D508-D381EE434255}"/>
              </a:ext>
            </a:extLst>
          </p:cNvPr>
          <p:cNvSpPr txBox="1"/>
          <p:nvPr/>
        </p:nvSpPr>
        <p:spPr>
          <a:xfrm>
            <a:off x="227306" y="274695"/>
            <a:ext cx="6567777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Make safety about the PEOPLE.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Safety costs money… accidents do too.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Culture –what does your safety culture really looks like? 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7444471-D53A-740B-B278-497A38EDC08E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D3E98D-ADCC-84C8-1AFF-706408D56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5B9A56D-8C07-C82C-88E8-E4AF7E4EA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WordArt 9">
              <a:extLst>
                <a:ext uri="{FF2B5EF4-FFF2-40B4-BE49-F238E27FC236}">
                  <a16:creationId xmlns:a16="http://schemas.microsoft.com/office/drawing/2014/main" id="{86B2A8CC-82A2-7272-2F74-9D69ACDF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6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188052" y="3886199"/>
            <a:ext cx="4591551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Communication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9488B-3C36-CF2B-D508-D381EE434255}"/>
              </a:ext>
            </a:extLst>
          </p:cNvPr>
          <p:cNvSpPr txBox="1"/>
          <p:nvPr/>
        </p:nvSpPr>
        <p:spPr>
          <a:xfrm>
            <a:off x="554477" y="350196"/>
            <a:ext cx="5671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Same language</a:t>
            </a:r>
          </a:p>
          <a:p>
            <a:r>
              <a:rPr lang="en-US" sz="4800" dirty="0"/>
              <a:t>Negotiations</a:t>
            </a:r>
          </a:p>
          <a:p>
            <a:r>
              <a:rPr lang="en-US" sz="4800" dirty="0"/>
              <a:t>Listening for</a:t>
            </a:r>
          </a:p>
          <a:p>
            <a:r>
              <a:rPr lang="en-US" sz="4800" dirty="0"/>
              <a:t>Learned preferences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33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188052" y="3886199"/>
            <a:ext cx="4591551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Communication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9488B-3C36-CF2B-D508-D381EE434255}"/>
              </a:ext>
            </a:extLst>
          </p:cNvPr>
          <p:cNvSpPr txBox="1"/>
          <p:nvPr/>
        </p:nvSpPr>
        <p:spPr>
          <a:xfrm>
            <a:off x="227306" y="274695"/>
            <a:ext cx="656777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People need different amounts of information and time to process.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Learn how your company accounts for safety &amp; talk in those terms.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Practice communicating to improve. </a:t>
            </a:r>
          </a:p>
          <a:p>
            <a:endParaRPr lang="en-US" dirty="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7444471-D53A-740B-B278-497A38EDC08E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D3E98D-ADCC-84C8-1AFF-706408D56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5B9A56D-8C07-C82C-88E8-E4AF7E4EA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WordArt 9">
              <a:extLst>
                <a:ext uri="{FF2B5EF4-FFF2-40B4-BE49-F238E27FC236}">
                  <a16:creationId xmlns:a16="http://schemas.microsoft.com/office/drawing/2014/main" id="{86B2A8CC-82A2-7272-2F74-9D69ACDF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7209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8319052" y="4134677"/>
            <a:ext cx="2286000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Trust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623E5-ED05-7DD3-30BE-3A74AF02EB4F}"/>
              </a:ext>
            </a:extLst>
          </p:cNvPr>
          <p:cNvSpPr txBox="1"/>
          <p:nvPr/>
        </p:nvSpPr>
        <p:spPr>
          <a:xfrm>
            <a:off x="554477" y="350196"/>
            <a:ext cx="56712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Thin Book of Trust: An Essential Primer for Building Trust at Work</a:t>
            </a:r>
            <a:r>
              <a:rPr lang="en-US" sz="2000" dirty="0"/>
              <a:t>, By Charles Feltman</a:t>
            </a:r>
          </a:p>
          <a:p>
            <a:r>
              <a:rPr lang="en-US" sz="4800" dirty="0"/>
              <a:t>Care</a:t>
            </a:r>
          </a:p>
          <a:p>
            <a:r>
              <a:rPr lang="en-US" sz="4800" dirty="0"/>
              <a:t>Sincerity</a:t>
            </a:r>
          </a:p>
          <a:p>
            <a:r>
              <a:rPr lang="en-US" sz="4800" dirty="0"/>
              <a:t>Reliability</a:t>
            </a:r>
          </a:p>
          <a:p>
            <a:r>
              <a:rPr lang="en-US" sz="4800" dirty="0"/>
              <a:t>Competence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62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9488B-3C36-CF2B-D508-D381EE434255}"/>
              </a:ext>
            </a:extLst>
          </p:cNvPr>
          <p:cNvSpPr txBox="1"/>
          <p:nvPr/>
        </p:nvSpPr>
        <p:spPr>
          <a:xfrm>
            <a:off x="109860" y="241139"/>
            <a:ext cx="6567777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There are different kinds of trust.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Safety people typically focuses on </a:t>
            </a:r>
            <a:r>
              <a:rPr lang="en-US" sz="3200" u="sng" dirty="0"/>
              <a:t>competence</a:t>
            </a:r>
            <a:r>
              <a:rPr lang="en-US" sz="3200" dirty="0"/>
              <a:t>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Employees want to know you are </a:t>
            </a:r>
            <a:r>
              <a:rPr lang="en-US" sz="3200" u="sng" dirty="0"/>
              <a:t>sincere</a:t>
            </a:r>
            <a:r>
              <a:rPr lang="en-US" sz="3200" dirty="0"/>
              <a:t> and you </a:t>
            </a:r>
            <a:r>
              <a:rPr lang="en-US" sz="3200" u="sng" dirty="0"/>
              <a:t>care</a:t>
            </a:r>
            <a:r>
              <a:rPr lang="en-US" sz="3200" dirty="0"/>
              <a:t> about them.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Starting with small “wins” helps to build trust with Managers.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High trust = Fast company </a:t>
            </a:r>
          </a:p>
          <a:p>
            <a:endParaRPr lang="en-US" dirty="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7444471-D53A-740B-B278-497A38EDC08E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D3E98D-ADCC-84C8-1AFF-706408D56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5B9A56D-8C07-C82C-88E8-E4AF7E4EA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WordArt 9">
              <a:extLst>
                <a:ext uri="{FF2B5EF4-FFF2-40B4-BE49-F238E27FC236}">
                  <a16:creationId xmlns:a16="http://schemas.microsoft.com/office/drawing/2014/main" id="{86B2A8CC-82A2-7272-2F74-9D69ACDF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4BD2B9-A565-D7DA-4F54-CBB0770C5171}"/>
              </a:ext>
            </a:extLst>
          </p:cNvPr>
          <p:cNvSpPr txBox="1"/>
          <p:nvPr/>
        </p:nvSpPr>
        <p:spPr>
          <a:xfrm>
            <a:off x="8319052" y="4134677"/>
            <a:ext cx="2286000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921088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028495" y="3796748"/>
            <a:ext cx="4810067" cy="128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Bias &amp; Complainers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09D5E-E2DD-3E4F-1756-B8B265B05E01}"/>
              </a:ext>
            </a:extLst>
          </p:cNvPr>
          <p:cNvSpPr txBox="1"/>
          <p:nvPr/>
        </p:nvSpPr>
        <p:spPr>
          <a:xfrm>
            <a:off x="554477" y="350196"/>
            <a:ext cx="5671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Bias</a:t>
            </a:r>
          </a:p>
          <a:p>
            <a:r>
              <a:rPr lang="en-US" sz="2800" dirty="0"/>
              <a:t>	Information Bias</a:t>
            </a:r>
          </a:p>
          <a:p>
            <a:r>
              <a:rPr lang="en-US" sz="2800" dirty="0"/>
              <a:t>	Recall Bias</a:t>
            </a:r>
          </a:p>
          <a:p>
            <a:r>
              <a:rPr lang="en-US" sz="2800" dirty="0"/>
              <a:t>	Observer Bias</a:t>
            </a:r>
          </a:p>
          <a:p>
            <a:r>
              <a:rPr lang="en-US" sz="2800" dirty="0"/>
              <a:t>	Research Bias</a:t>
            </a:r>
          </a:p>
          <a:p>
            <a:r>
              <a:rPr lang="en-US" sz="2800" dirty="0"/>
              <a:t>	Cognitive Bias</a:t>
            </a:r>
          </a:p>
          <a:p>
            <a:r>
              <a:rPr lang="en-US" sz="2800" dirty="0"/>
              <a:t>	Sampling Bias</a:t>
            </a:r>
          </a:p>
          <a:p>
            <a:r>
              <a:rPr lang="en-US" sz="2800" dirty="0"/>
              <a:t>	Selection Bias</a:t>
            </a:r>
          </a:p>
          <a:p>
            <a:endParaRPr lang="en-US" sz="2800" dirty="0"/>
          </a:p>
          <a:p>
            <a:r>
              <a:rPr lang="en-US" sz="4800" dirty="0"/>
              <a:t>Andy</a:t>
            </a:r>
          </a:p>
        </p:txBody>
      </p:sp>
    </p:spTree>
    <p:extLst>
      <p:ext uri="{BB962C8B-B14F-4D97-AF65-F5344CB8AC3E}">
        <p14:creationId xmlns:p14="http://schemas.microsoft.com/office/powerpoint/2010/main" val="127609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028495" y="3796748"/>
            <a:ext cx="4810067" cy="1288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Bias &amp; Complainers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09D5E-E2DD-3E4F-1756-B8B265B05E01}"/>
              </a:ext>
            </a:extLst>
          </p:cNvPr>
          <p:cNvSpPr txBox="1"/>
          <p:nvPr/>
        </p:nvSpPr>
        <p:spPr>
          <a:xfrm>
            <a:off x="218917" y="348054"/>
            <a:ext cx="665002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There are lots of kinds of bias. Check your thoughts.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People tend to know something is unsafe even if they can’t communicate it well.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Sometimes, complainers can be a secret weapon for safety. </a:t>
            </a:r>
            <a:endParaRPr lang="en-US" sz="4800" dirty="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95F9E695-1566-11CC-1C68-EF30206DBA1E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7347DF71-3F8C-E657-4C09-E5A065D88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5B69EBF9-F15F-8CC2-FE6F-3148AEAB9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9">
              <a:extLst>
                <a:ext uri="{FF2B5EF4-FFF2-40B4-BE49-F238E27FC236}">
                  <a16:creationId xmlns:a16="http://schemas.microsoft.com/office/drawing/2014/main" id="{2BD3EC63-7BF3-6EB0-793F-77765615F07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57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812157" y="4174434"/>
            <a:ext cx="3637722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Priority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96BC1-FDFA-EFCD-A68B-A8D3E85B791C}"/>
              </a:ext>
            </a:extLst>
          </p:cNvPr>
          <p:cNvSpPr txBox="1"/>
          <p:nvPr/>
        </p:nvSpPr>
        <p:spPr>
          <a:xfrm>
            <a:off x="554476" y="350196"/>
            <a:ext cx="61483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Hazard Level</a:t>
            </a:r>
          </a:p>
          <a:p>
            <a:r>
              <a:rPr lang="en-US" sz="4800" dirty="0"/>
              <a:t>Frequency</a:t>
            </a:r>
          </a:p>
          <a:p>
            <a:r>
              <a:rPr lang="en-US" sz="4800" dirty="0"/>
              <a:t>Stepped Improvement</a:t>
            </a:r>
          </a:p>
          <a:p>
            <a:r>
              <a:rPr lang="en-US" sz="4800" dirty="0"/>
              <a:t>Urgency</a:t>
            </a:r>
          </a:p>
          <a:p>
            <a:r>
              <a:rPr lang="en-US" sz="4800" dirty="0"/>
              <a:t>Effort</a:t>
            </a:r>
          </a:p>
          <a:p>
            <a:r>
              <a:rPr lang="en-US" sz="4800" dirty="0"/>
              <a:t>Cost/ Budget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91931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9D1C5-63AB-409D-8DBF-B09A1C272F1B}"/>
              </a:ext>
            </a:extLst>
          </p:cNvPr>
          <p:cNvSpPr txBox="1"/>
          <p:nvPr/>
        </p:nvSpPr>
        <p:spPr>
          <a:xfrm>
            <a:off x="117446" y="589746"/>
            <a:ext cx="5066950" cy="402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Some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Fantasies </a:t>
            </a: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about safety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-150" dirty="0">
                <a:latin typeface="+mj-lt"/>
                <a:ea typeface="+mj-ea"/>
                <a:cs typeface="+mj-cs"/>
              </a:rPr>
              <a:t>     </a:t>
            </a:r>
          </a:p>
        </p:txBody>
      </p:sp>
      <p:pic>
        <p:nvPicPr>
          <p:cNvPr id="4" name="Picture 3" descr="Mountain Peak">
            <a:extLst>
              <a:ext uri="{FF2B5EF4-FFF2-40B4-BE49-F238E27FC236}">
                <a16:creationId xmlns:a16="http://schemas.microsoft.com/office/drawing/2014/main" id="{3FAB34E2-B6F8-0511-DF03-026A7E377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179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3587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812157" y="4174434"/>
            <a:ext cx="3637722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Priority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110361" y="-51228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96BC1-FDFA-EFCD-A68B-A8D3E85B791C}"/>
              </a:ext>
            </a:extLst>
          </p:cNvPr>
          <p:cNvSpPr txBox="1"/>
          <p:nvPr/>
        </p:nvSpPr>
        <p:spPr>
          <a:xfrm>
            <a:off x="554476" y="350196"/>
            <a:ext cx="614832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Prioritize in different ways to get everything done that can be done right now.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Make a “Lose Sleep List”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It’s going to take time.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Safety (and leadership!) is a journey.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00CA6FB-82BE-13C5-D2A9-AF7353AFDF41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3ED002B3-9AE0-85BC-7E53-6AFB4389D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ABA883C-9BCB-AEBE-EC5E-9E2789BAA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9">
              <a:extLst>
                <a:ext uri="{FF2B5EF4-FFF2-40B4-BE49-F238E27FC236}">
                  <a16:creationId xmlns:a16="http://schemas.microsoft.com/office/drawing/2014/main" id="{50B90A16-31C1-63EB-C15D-E051445BE4E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19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812157" y="4174434"/>
            <a:ext cx="3637722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E7A59-DB79-D4B0-F936-496B98DE632C}"/>
              </a:ext>
            </a:extLst>
          </p:cNvPr>
          <p:cNvSpPr txBox="1"/>
          <p:nvPr/>
        </p:nvSpPr>
        <p:spPr>
          <a:xfrm>
            <a:off x="554477" y="350196"/>
            <a:ext cx="46299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BWC</a:t>
            </a:r>
          </a:p>
          <a:p>
            <a:r>
              <a:rPr lang="en-US" sz="4800" dirty="0"/>
              <a:t>Safety Council</a:t>
            </a:r>
          </a:p>
          <a:p>
            <a:r>
              <a:rPr lang="en-US" sz="4800" dirty="0"/>
              <a:t>Networking</a:t>
            </a:r>
          </a:p>
          <a:p>
            <a:r>
              <a:rPr lang="en-US" sz="4800" dirty="0"/>
              <a:t>Classes</a:t>
            </a:r>
          </a:p>
          <a:p>
            <a:r>
              <a:rPr lang="en-US" sz="4800" dirty="0"/>
              <a:t>Online</a:t>
            </a:r>
          </a:p>
          <a:p>
            <a:r>
              <a:rPr lang="en-US" sz="4800" dirty="0"/>
              <a:t>Coworkers</a:t>
            </a:r>
          </a:p>
          <a:p>
            <a:r>
              <a:rPr lang="en-US" sz="4800" dirty="0"/>
              <a:t>Fire Department</a:t>
            </a:r>
          </a:p>
          <a:p>
            <a:r>
              <a:rPr lang="en-US" sz="4800" dirty="0"/>
              <a:t>MCO/TPA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A5A0-D3E8-6AF3-0A64-C08457735826}"/>
              </a:ext>
            </a:extLst>
          </p:cNvPr>
          <p:cNvSpPr txBox="1"/>
          <p:nvPr/>
        </p:nvSpPr>
        <p:spPr>
          <a:xfrm>
            <a:off x="5165657" y="794812"/>
            <a:ext cx="1602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ple Chancery" panose="03020702040506060504" pitchFamily="66" charset="0"/>
              </a:rPr>
              <a:t>Do as much as we can with the resources we have. </a:t>
            </a:r>
          </a:p>
        </p:txBody>
      </p:sp>
    </p:spTree>
    <p:extLst>
      <p:ext uri="{BB962C8B-B14F-4D97-AF65-F5344CB8AC3E}">
        <p14:creationId xmlns:p14="http://schemas.microsoft.com/office/powerpoint/2010/main" val="228453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812157" y="4174434"/>
            <a:ext cx="3637722" cy="10006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E7A59-DB79-D4B0-F936-496B98DE632C}"/>
              </a:ext>
            </a:extLst>
          </p:cNvPr>
          <p:cNvSpPr txBox="1"/>
          <p:nvPr/>
        </p:nvSpPr>
        <p:spPr>
          <a:xfrm>
            <a:off x="248457" y="132082"/>
            <a:ext cx="6022492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Get creative – connect to as many resources as you can.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There are TONS of free resources. 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Do as much as you can with the resources you have!</a:t>
            </a:r>
          </a:p>
          <a:p>
            <a:pPr marL="274320" indent="-27432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You don’t need to know it all… you need to know where to go to get it done. 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C3156CB2-18E8-C327-8641-B1B9857BD895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6E28AB51-BEA6-8B01-8D4B-F5BDA38BF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2ABC677-689C-C299-5EE0-4B1CBE7E0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WordArt 9">
              <a:extLst>
                <a:ext uri="{FF2B5EF4-FFF2-40B4-BE49-F238E27FC236}">
                  <a16:creationId xmlns:a16="http://schemas.microsoft.com/office/drawing/2014/main" id="{6EB1046C-BA16-76A3-8A9F-DBEC0421818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341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340367" y="2759978"/>
            <a:ext cx="4109512" cy="2415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What is 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CORE VALUE?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E7A59-DB79-D4B0-F936-496B98DE632C}"/>
              </a:ext>
            </a:extLst>
          </p:cNvPr>
          <p:cNvSpPr txBox="1"/>
          <p:nvPr/>
        </p:nvSpPr>
        <p:spPr>
          <a:xfrm>
            <a:off x="201080" y="257917"/>
            <a:ext cx="65651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Core values are the deeply ingrained principles that guide all of a company's actions; they serve as its cultural cornerstones. Collins and Porras succinctly define </a:t>
            </a:r>
            <a:r>
              <a:rPr lang="en-US" sz="2800" dirty="0">
                <a:solidFill>
                  <a:srgbClr val="FF0000"/>
                </a:solidFill>
              </a:rPr>
              <a:t>core values as being inherent and </a:t>
            </a:r>
            <a:r>
              <a:rPr lang="en-US" sz="2800" dirty="0"/>
              <a:t>sacrosanct </a:t>
            </a:r>
            <a:r>
              <a:rPr lang="en-US" sz="2800" b="0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(especially of a principle, place, or routine; regarded as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too important or valuable to be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interfered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 with</a:t>
            </a:r>
            <a:r>
              <a:rPr lang="en-US" sz="2800" b="0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US" sz="2800" dirty="0"/>
              <a:t>; they can never be compromised, either for convenience or short-term economic gain.</a:t>
            </a:r>
          </a:p>
          <a:p>
            <a:endParaRPr lang="en-US" sz="2000" dirty="0">
              <a:latin typeface="Google Sans"/>
            </a:endParaRPr>
          </a:p>
          <a:p>
            <a:r>
              <a:rPr lang="en-US" sz="2000" dirty="0">
                <a:latin typeface="Google Sans"/>
              </a:rPr>
              <a:t>Harvard Business Review</a:t>
            </a:r>
            <a:endParaRPr lang="en-US" sz="2000" dirty="0">
              <a:hlinkClick r:id="rId4"/>
            </a:endParaRPr>
          </a:p>
          <a:p>
            <a:r>
              <a:rPr lang="en-US" sz="1600" dirty="0">
                <a:hlinkClick r:id="rId4"/>
              </a:rPr>
              <a:t>https://hbr.org/2002/07/make-your-values-mean-something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156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188052" y="3359426"/>
            <a:ext cx="4450669" cy="18784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How do you eat an elephant?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8" b="13088"/>
          <a:stretch/>
        </p:blipFill>
        <p:spPr>
          <a:xfrm>
            <a:off x="0" y="10"/>
            <a:ext cx="696732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17E356AE-3E40-4EEC-C5B9-6BA66A4CDF0C}"/>
              </a:ext>
            </a:extLst>
          </p:cNvPr>
          <p:cNvGrpSpPr>
            <a:grpSpLocks/>
          </p:cNvGrpSpPr>
          <p:nvPr/>
        </p:nvGrpSpPr>
        <p:grpSpPr bwMode="auto">
          <a:xfrm>
            <a:off x="9343586" y="350196"/>
            <a:ext cx="2293937" cy="2247900"/>
            <a:chOff x="106778737" y="106452423"/>
            <a:chExt cx="6748530" cy="6418022"/>
          </a:xfrm>
        </p:grpSpPr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1EB74608-9EC1-EB87-44EB-4DBB4112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8737" y="107371166"/>
              <a:ext cx="6748530" cy="5499279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25400" algn="ctr">
              <a:solidFill>
                <a:srgbClr val="000000"/>
              </a:solidFill>
              <a:round/>
              <a:headEnd/>
              <a:tailEnd/>
            </a:ln>
            <a:effectLst>
              <a:outerShdw blurRad="76200" dist="101600" dir="5400000" algn="t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609BE62A-DF27-5E37-EE75-19901E241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9948" y="107770310"/>
              <a:ext cx="6109266" cy="40982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sy="23000" algn="bl" rotWithShape="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WordArt 9">
              <a:extLst>
                <a:ext uri="{FF2B5EF4-FFF2-40B4-BE49-F238E27FC236}">
                  <a16:creationId xmlns:a16="http://schemas.microsoft.com/office/drawing/2014/main" id="{152AD723-53FF-311C-4B64-BD3EAD9AAB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7023437" y="106452423"/>
              <a:ext cx="6272011" cy="2288249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35565"/>
                </a:avLst>
              </a:prstTxWarp>
            </a:bodyPr>
            <a:lstStyle/>
            <a:p>
              <a:pPr algn="ctr" rtl="0">
                <a:buNone/>
              </a:pPr>
              <a:r>
                <a:rPr lang="en-US" sz="3600" b="1" kern="10" spc="0" dirty="0">
                  <a:ln w="19050" algn="ctr">
                    <a:solidFill>
                      <a:srgbClr val="652F22"/>
                    </a:solidFill>
                    <a:round/>
                    <a:headEnd/>
                    <a:tailEnd/>
                  </a:ln>
                  <a:solidFill>
                    <a:srgbClr val="657CB3"/>
                  </a:solidFill>
                  <a:effectLst>
                    <a:outerShdw blurRad="50800" dist="38100" dir="5400000" algn="t" rotWithShape="0">
                      <a:srgbClr val="000000">
                        <a:alpha val="39999"/>
                      </a:srgbClr>
                    </a:outerShdw>
                  </a:effectLst>
                  <a:latin typeface="Arial Black" panose="020B0A04020102020204" pitchFamily="34" charset="0"/>
                </a:rPr>
                <a:t>KEY TAKEAWAYS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985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9D1C5-63AB-409D-8DBF-B09A1C272F1B}"/>
              </a:ext>
            </a:extLst>
          </p:cNvPr>
          <p:cNvSpPr txBox="1"/>
          <p:nvPr/>
        </p:nvSpPr>
        <p:spPr>
          <a:xfrm>
            <a:off x="117446" y="589745"/>
            <a:ext cx="5066950" cy="5274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This stuff is HARD!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-150" dirty="0">
                <a:latin typeface="+mj-lt"/>
                <a:ea typeface="+mj-ea"/>
                <a:cs typeface="+mj-cs"/>
              </a:rPr>
              <a:t>   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-150" dirty="0">
                <a:latin typeface="+mj-lt"/>
                <a:ea typeface="+mj-ea"/>
                <a:cs typeface="+mj-cs"/>
              </a:rPr>
              <a:t>If it was easy, we wouldn’t need this kind of help. </a:t>
            </a:r>
          </a:p>
        </p:txBody>
      </p:sp>
      <p:pic>
        <p:nvPicPr>
          <p:cNvPr id="4" name="Picture 3" descr="Mountain Peak">
            <a:extLst>
              <a:ext uri="{FF2B5EF4-FFF2-40B4-BE49-F238E27FC236}">
                <a16:creationId xmlns:a16="http://schemas.microsoft.com/office/drawing/2014/main" id="{3FAB34E2-B6F8-0511-DF03-026A7E377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179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649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9D1C5-63AB-409D-8DBF-B09A1C272F1B}"/>
              </a:ext>
            </a:extLst>
          </p:cNvPr>
          <p:cNvSpPr txBox="1"/>
          <p:nvPr/>
        </p:nvSpPr>
        <p:spPr>
          <a:xfrm rot="1330732">
            <a:off x="-36976" y="4949143"/>
            <a:ext cx="5745803" cy="107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Management</a:t>
            </a:r>
            <a:endParaRPr lang="en-US" sz="6600" b="1" cap="all" spc="-150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Mountain Peak">
            <a:extLst>
              <a:ext uri="{FF2B5EF4-FFF2-40B4-BE49-F238E27FC236}">
                <a16:creationId xmlns:a16="http://schemas.microsoft.com/office/drawing/2014/main" id="{3FAB34E2-B6F8-0511-DF03-026A7E377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179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F0276-B940-0C08-C765-512EFFB85F28}"/>
              </a:ext>
            </a:extLst>
          </p:cNvPr>
          <p:cNvSpPr txBox="1"/>
          <p:nvPr/>
        </p:nvSpPr>
        <p:spPr>
          <a:xfrm rot="1223303">
            <a:off x="2536587" y="2087578"/>
            <a:ext cx="288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Finance</a:t>
            </a:r>
            <a:endParaRPr lang="en-US" sz="6600" b="1" cap="all" spc="-150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BAF65-639E-850E-CCCD-A37D2FA3709A}"/>
              </a:ext>
            </a:extLst>
          </p:cNvPr>
          <p:cNvSpPr txBox="1"/>
          <p:nvPr/>
        </p:nvSpPr>
        <p:spPr>
          <a:xfrm>
            <a:off x="2412192" y="3531690"/>
            <a:ext cx="279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Safety</a:t>
            </a:r>
            <a:endParaRPr lang="en-US" sz="6600" b="1" cap="all" spc="-150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35C5C-BC9E-9E03-A84C-E565D845A9F1}"/>
              </a:ext>
            </a:extLst>
          </p:cNvPr>
          <p:cNvSpPr txBox="1"/>
          <p:nvPr/>
        </p:nvSpPr>
        <p:spPr>
          <a:xfrm rot="20494019">
            <a:off x="374119" y="488788"/>
            <a:ext cx="5299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maintenance</a:t>
            </a:r>
            <a:endParaRPr lang="en-US" sz="6600" b="1" cap="all" spc="-150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3B014-88F5-E53C-F4B0-9A560423F10F}"/>
              </a:ext>
            </a:extLst>
          </p:cNvPr>
          <p:cNvSpPr txBox="1"/>
          <p:nvPr/>
        </p:nvSpPr>
        <p:spPr>
          <a:xfrm rot="20907521">
            <a:off x="636401" y="2875002"/>
            <a:ext cx="1139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HR</a:t>
            </a:r>
            <a:endParaRPr lang="en-US" sz="6600" b="1" cap="all" spc="-150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1969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9D1C5-63AB-409D-8DBF-B09A1C272F1B}"/>
              </a:ext>
            </a:extLst>
          </p:cNvPr>
          <p:cNvSpPr txBox="1"/>
          <p:nvPr/>
        </p:nvSpPr>
        <p:spPr>
          <a:xfrm>
            <a:off x="117446" y="589746"/>
            <a:ext cx="5066950" cy="402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Some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Realities </a:t>
            </a:r>
            <a:r>
              <a:rPr lang="en-US" sz="6000" b="1" cap="all" spc="-150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about safety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-150" dirty="0">
                <a:latin typeface="+mj-lt"/>
                <a:ea typeface="+mj-ea"/>
                <a:cs typeface="+mj-cs"/>
              </a:rPr>
              <a:t>     </a:t>
            </a:r>
          </a:p>
        </p:txBody>
      </p:sp>
      <p:pic>
        <p:nvPicPr>
          <p:cNvPr id="4" name="Picture 3" descr="Mountain Peak">
            <a:extLst>
              <a:ext uri="{FF2B5EF4-FFF2-40B4-BE49-F238E27FC236}">
                <a16:creationId xmlns:a16="http://schemas.microsoft.com/office/drawing/2014/main" id="{3FAB34E2-B6F8-0511-DF03-026A7E377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179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461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keh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13514"/>
          <a:stretch/>
        </p:blipFill>
        <p:spPr>
          <a:xfrm>
            <a:off x="0" y="0"/>
            <a:ext cx="7771711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583660" y="0"/>
            <a:ext cx="11364097" cy="602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4200"/>
              </a:spcAft>
            </a:pPr>
            <a:r>
              <a:rPr lang="en-US" sz="5400" dirty="0"/>
              <a:t>Learning Objectives</a:t>
            </a:r>
          </a:p>
          <a:p>
            <a:pPr marL="640080" indent="-640080">
              <a:spcAft>
                <a:spcPts val="3000"/>
              </a:spcAft>
              <a:buAutoNum type="arabicPeriod"/>
            </a:pPr>
            <a:r>
              <a:rPr lang="en-US" sz="4800" dirty="0"/>
              <a:t>Is safety a core value?</a:t>
            </a:r>
          </a:p>
          <a:p>
            <a:pPr marL="640080" indent="-640080">
              <a:spcAft>
                <a:spcPts val="3000"/>
              </a:spcAft>
              <a:buAutoNum type="arabicPeriod"/>
            </a:pPr>
            <a:r>
              <a:rPr lang="en-US" sz="4800" dirty="0"/>
              <a:t>Recognize the </a:t>
            </a:r>
            <a:r>
              <a:rPr lang="en-US" sz="4800" u="sng" dirty="0"/>
              <a:t>leadership skills </a:t>
            </a:r>
            <a:r>
              <a:rPr lang="en-US" sz="4800" dirty="0"/>
              <a:t>required to grow safety.</a:t>
            </a:r>
          </a:p>
          <a:p>
            <a:pPr marL="640080" indent="-640080">
              <a:spcAft>
                <a:spcPts val="3000"/>
              </a:spcAft>
              <a:buAutoNum type="arabicPeriod"/>
            </a:pPr>
            <a:r>
              <a:rPr lang="en-US" sz="4800" u="sng" dirty="0"/>
              <a:t>Prioritize</a:t>
            </a:r>
            <a:r>
              <a:rPr lang="en-US" sz="4800" dirty="0"/>
              <a:t> safety to get the most from your resources at any level.</a:t>
            </a:r>
          </a:p>
        </p:txBody>
      </p:sp>
    </p:spTree>
    <p:extLst>
      <p:ext uri="{BB962C8B-B14F-4D97-AF65-F5344CB8AC3E}">
        <p14:creationId xmlns:p14="http://schemas.microsoft.com/office/powerpoint/2010/main" val="2690806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My journey…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Child hands on a globe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4" r="484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6154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A new adventure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048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CD9CF-8F0C-B174-8743-FEC0DB9C40C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2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At Kent Elastomer Products,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07165-97AC-9F4E-D1B2-BD4A5B71E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24999" r="12454" b="1"/>
          <a:stretch/>
        </p:blipFill>
        <p:spPr>
          <a:xfrm>
            <a:off x="0" y="0"/>
            <a:ext cx="7096539" cy="685799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817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7060</TotalTime>
  <Words>547</Words>
  <Application>Microsoft Office PowerPoint</Application>
  <PresentationFormat>Widescreen</PresentationFormat>
  <Paragraphs>110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Apple Chancery</vt:lpstr>
      <vt:lpstr>Arial</vt:lpstr>
      <vt:lpstr>Arial Black</vt:lpstr>
      <vt:lpstr>Calibri</vt:lpstr>
      <vt:lpstr>Calibri Light</vt:lpstr>
      <vt:lpstr>Google Sans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Tompkins, Ryan</dc:creator>
  <cp:lastModifiedBy>Bailey, Deb</cp:lastModifiedBy>
  <cp:revision>15</cp:revision>
  <cp:lastPrinted>2024-01-23T22:45:43Z</cp:lastPrinted>
  <dcterms:created xsi:type="dcterms:W3CDTF">2022-08-05T18:12:43Z</dcterms:created>
  <dcterms:modified xsi:type="dcterms:W3CDTF">2024-01-24T01:03:43Z</dcterms:modified>
</cp:coreProperties>
</file>